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Default ContentType="image/x-emf" Extension="emf"/>
  <Override ContentType="application/vnd.openxmlformats-officedocument.drawingml.diagramData+xml" PartName="/ppt/diagrams/data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43.xml"/>
  <Override ContentType="application/vnd.openxmlformats-officedocument.presentationml.slide+xml" PartName="/ppt/slides/slide18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42.xml"/>
  <Override ContentType="application/vnd.openxmlformats-officedocument.presentationml.slide+xml" PartName="/ppt/slides/slide17.xml"/>
  <Override ContentType="application/vnd.openxmlformats-officedocument.presentationml.slide+xml" PartName="/ppt/slides/slide50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54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56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58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57.xml"/>
  <Override ContentType="application/vnd.openxmlformats-officedocument.presentationml.slide+xml" PartName="/ppt/slides/slide27.xml"/>
  <Override ContentType="application/vnd.openxmlformats-officedocument.presentationml.slide+xml" PartName="/ppt/slides/slide44.xml"/>
  <Override ContentType="application/vnd.openxmlformats-officedocument.presentationml.slide+xml" PartName="/ppt/slides/slide2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6858000" cx="12192000"/>
  <p:notesSz cx="6858000" cy="9144000"/>
  <p:defaultTextStyle>
    <a:defPPr lvl="0">
      <a:defRPr lang="zh-CN"/>
    </a:defPPr>
    <a:lvl1pPr eaLnBrk="0" hangingPunct="0" lvl="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eaLnBrk="0" hangingPunct="0" lvl="1" marL="4572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eaLnBrk="0" hangingPunct="0" lvl="2" marL="9144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eaLnBrk="0" hangingPunct="0" lvl="3" marL="13716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eaLnBrk="0" hangingPunct="0" lvl="4" marL="1828800" rtl="0" algn="l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defTabSz="914400" eaLnBrk="1" hangingPunct="1" latinLnBrk="0" lvl="5" marL="2286000" rtl="0" algn="l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defTabSz="914400" eaLnBrk="1" hangingPunct="1" latinLnBrk="0" lvl="6" marL="2743200" rtl="0" algn="l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defTabSz="914400" eaLnBrk="1" hangingPunct="1" latinLnBrk="0" lvl="7" marL="3200400" rtl="0" algn="l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defTabSz="914400" eaLnBrk="1" hangingPunct="1" latinLnBrk="0" lvl="8" marL="3657600" rtl="0" algn="l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02374-3E6E-4085-A18F-D4F60A95655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C3B8E19-49AB-4B3F-9E72-122B6F261627}">
      <dgm:prSet phldrT="[Metin]" custT="1"/>
      <dgm:spPr/>
      <dgm:t>
        <a:bodyPr/>
        <a:lstStyle/>
        <a:p>
          <a:pPr algn="ctr"/>
          <a:r>
            <a:rPr lang="tr-TR" sz="1800" dirty="0" err="1" smtClean="0"/>
            <a:t>vWf</a:t>
          </a:r>
          <a:r>
            <a:rPr lang="tr-TR" sz="1800" dirty="0" smtClean="0"/>
            <a:t> düz bir </a:t>
          </a:r>
          <a:r>
            <a:rPr lang="tr-TR" sz="1800" dirty="0" err="1" smtClean="0"/>
            <a:t>polipeptid</a:t>
          </a:r>
          <a:r>
            <a:rPr lang="tr-TR" sz="1800" dirty="0" smtClean="0"/>
            <a:t> olarak </a:t>
          </a:r>
          <a:r>
            <a:rPr lang="tr-TR" sz="1800" dirty="0" err="1" smtClean="0"/>
            <a:t>endotel</a:t>
          </a:r>
          <a:r>
            <a:rPr lang="tr-TR" sz="1800" dirty="0" smtClean="0"/>
            <a:t> hücresi ve </a:t>
          </a:r>
          <a:r>
            <a:rPr lang="tr-TR" sz="1800" dirty="0" err="1" smtClean="0"/>
            <a:t>megakaryositte</a:t>
          </a:r>
          <a:endParaRPr lang="tr-TR" sz="1800" dirty="0" smtClean="0"/>
        </a:p>
        <a:p>
          <a:pPr algn="ctr"/>
          <a:r>
            <a:rPr lang="tr-TR" sz="1800" dirty="0" smtClean="0"/>
            <a:t>sentezlenir. </a:t>
          </a:r>
          <a:endParaRPr lang="tr-TR" sz="1800" dirty="0"/>
        </a:p>
      </dgm:t>
    </dgm:pt>
    <dgm:pt modelId="{126282C7-48E4-44B5-A135-A2FBCB4E6BC4}" type="parTrans" cxnId="{2C989E28-816A-4192-94FA-D9FB4D06CE69}">
      <dgm:prSet/>
      <dgm:spPr/>
      <dgm:t>
        <a:bodyPr/>
        <a:lstStyle/>
        <a:p>
          <a:endParaRPr lang="tr-TR"/>
        </a:p>
      </dgm:t>
    </dgm:pt>
    <dgm:pt modelId="{A8B09799-6508-475F-9935-9D2EF1B14CC7}" type="sibTrans" cxnId="{2C989E28-816A-4192-94FA-D9FB4D06CE69}">
      <dgm:prSet/>
      <dgm:spPr/>
      <dgm:t>
        <a:bodyPr/>
        <a:lstStyle/>
        <a:p>
          <a:endParaRPr lang="tr-TR"/>
        </a:p>
      </dgm:t>
    </dgm:pt>
    <dgm:pt modelId="{38EDDE0B-0D7A-4A11-BBBC-3857E03954D9}">
      <dgm:prSet phldrT="[Metin]" custT="1"/>
      <dgm:spPr/>
      <dgm:t>
        <a:bodyPr/>
        <a:lstStyle/>
        <a:p>
          <a:pPr algn="ctr"/>
          <a:r>
            <a:rPr lang="tr-TR" sz="1800" dirty="0" smtClean="0"/>
            <a:t>Molekülün </a:t>
          </a:r>
          <a:r>
            <a:rPr lang="tr-TR" sz="1800" dirty="0" err="1" smtClean="0"/>
            <a:t>primer</a:t>
          </a:r>
          <a:r>
            <a:rPr lang="tr-TR" sz="1800" dirty="0" smtClean="0"/>
            <a:t> yapısı  birbirini birkaç kez tekrarlayan D, A, B ve C</a:t>
          </a:r>
        </a:p>
        <a:p>
          <a:pPr algn="ctr"/>
          <a:r>
            <a:rPr lang="tr-TR" sz="1800" dirty="0" smtClean="0"/>
            <a:t>bölgelerinden oluşur</a:t>
          </a:r>
          <a:endParaRPr lang="tr-TR" sz="1800" dirty="0"/>
        </a:p>
      </dgm:t>
    </dgm:pt>
    <dgm:pt modelId="{C4902B6C-2F6B-4198-9845-75789818C9E2}" type="parTrans" cxnId="{F60EE94B-F8A9-4DF9-81D2-37755119B36E}">
      <dgm:prSet/>
      <dgm:spPr/>
      <dgm:t>
        <a:bodyPr/>
        <a:lstStyle/>
        <a:p>
          <a:endParaRPr lang="tr-TR"/>
        </a:p>
      </dgm:t>
    </dgm:pt>
    <dgm:pt modelId="{7650B9F6-1BBF-46DF-91D6-39F7F6ED332F}" type="sibTrans" cxnId="{F60EE94B-F8A9-4DF9-81D2-37755119B36E}">
      <dgm:prSet/>
      <dgm:spPr/>
      <dgm:t>
        <a:bodyPr/>
        <a:lstStyle/>
        <a:p>
          <a:endParaRPr lang="tr-TR"/>
        </a:p>
      </dgm:t>
    </dgm:pt>
    <dgm:pt modelId="{6E3B7A7C-53F8-4F34-A7A5-FFECD96AB36B}">
      <dgm:prSet phldrT="[Metin]" custT="1"/>
      <dgm:spPr/>
      <dgm:t>
        <a:bodyPr/>
        <a:lstStyle/>
        <a:p>
          <a:pPr algn="ctr"/>
          <a:r>
            <a:rPr lang="tr-TR" sz="1800" dirty="0" smtClean="0"/>
            <a:t>D’ bölgesi </a:t>
          </a:r>
          <a:r>
            <a:rPr lang="tr-TR" sz="1800" dirty="0" err="1" smtClean="0"/>
            <a:t>FVIII’i</a:t>
          </a:r>
          <a:r>
            <a:rPr lang="tr-TR" sz="1800" dirty="0" smtClean="0"/>
            <a:t>, </a:t>
          </a:r>
          <a:r>
            <a:rPr lang="tr-TR" sz="1800" dirty="0" err="1" smtClean="0"/>
            <a:t>kollajeni</a:t>
          </a:r>
          <a:r>
            <a:rPr lang="tr-TR" sz="1800" dirty="0" smtClean="0"/>
            <a:t> ve </a:t>
          </a:r>
          <a:r>
            <a:rPr lang="tr-TR" sz="1800" dirty="0" err="1" smtClean="0"/>
            <a:t>heparini</a:t>
          </a:r>
          <a:r>
            <a:rPr lang="tr-TR" sz="1800" dirty="0" smtClean="0"/>
            <a:t>, A1 bölgesi </a:t>
          </a:r>
          <a:r>
            <a:rPr lang="tr-TR" sz="1800" dirty="0" err="1" smtClean="0"/>
            <a:t>platelet</a:t>
          </a:r>
          <a:r>
            <a:rPr lang="tr-TR" sz="1800" dirty="0" smtClean="0"/>
            <a:t> </a:t>
          </a:r>
          <a:r>
            <a:rPr lang="tr-TR" sz="1800" dirty="0" err="1" smtClean="0"/>
            <a:t>membranındaki</a:t>
          </a:r>
          <a:r>
            <a:rPr lang="tr-TR" sz="1800" dirty="0" smtClean="0"/>
            <a:t> </a:t>
          </a:r>
          <a:r>
            <a:rPr lang="tr-TR" sz="1800" dirty="0" err="1" smtClean="0"/>
            <a:t>GPIb</a:t>
          </a:r>
          <a:r>
            <a:rPr lang="tr-TR" sz="1800" dirty="0" smtClean="0"/>
            <a:t> reseptörünü, </a:t>
          </a:r>
          <a:r>
            <a:rPr lang="tr-TR" sz="1800" dirty="0" err="1" smtClean="0"/>
            <a:t>kollajeni</a:t>
          </a:r>
          <a:r>
            <a:rPr lang="tr-TR" sz="1800" dirty="0" smtClean="0"/>
            <a:t> ve </a:t>
          </a:r>
          <a:r>
            <a:rPr lang="tr-TR" sz="1800" dirty="0" err="1" smtClean="0"/>
            <a:t>heparini</a:t>
          </a:r>
          <a:r>
            <a:rPr lang="tr-TR" sz="1800" dirty="0" smtClean="0"/>
            <a:t>,</a:t>
          </a:r>
        </a:p>
        <a:p>
          <a:pPr algn="ctr"/>
          <a:r>
            <a:rPr lang="en-US" sz="1800" dirty="0" smtClean="0"/>
            <a:t>A3</a:t>
          </a:r>
          <a:r>
            <a:rPr lang="tr-TR" sz="1800" dirty="0" smtClean="0"/>
            <a:t> bölgesi</a:t>
          </a:r>
          <a:r>
            <a:rPr lang="en-US" sz="1800" dirty="0" smtClean="0"/>
            <a:t> </a:t>
          </a:r>
          <a:r>
            <a:rPr lang="en-US" sz="1800" dirty="0" err="1" smtClean="0"/>
            <a:t>kollajeni</a:t>
          </a:r>
          <a:r>
            <a:rPr lang="en-US" sz="1800" dirty="0" smtClean="0"/>
            <a:t>, C1 </a:t>
          </a:r>
          <a:r>
            <a:rPr lang="en-US" sz="1800" dirty="0" err="1" smtClean="0"/>
            <a:t>ise</a:t>
          </a:r>
          <a:r>
            <a:rPr lang="en-US" sz="1800" dirty="0" smtClean="0"/>
            <a:t> </a:t>
          </a:r>
          <a:r>
            <a:rPr lang="en-US" sz="1800" dirty="0" err="1" smtClean="0"/>
            <a:t>plateletin</a:t>
          </a:r>
          <a:r>
            <a:rPr lang="en-US" sz="1800" dirty="0" smtClean="0"/>
            <a:t> </a:t>
          </a:r>
          <a:r>
            <a:rPr lang="en-US" sz="1800" dirty="0" err="1" smtClean="0"/>
            <a:t>agregasyon</a:t>
          </a:r>
          <a:r>
            <a:rPr lang="en-US" sz="1800" dirty="0" smtClean="0"/>
            <a:t> </a:t>
          </a:r>
          <a:r>
            <a:rPr lang="en-US" sz="1800" dirty="0" err="1" smtClean="0"/>
            <a:t>reseptörü</a:t>
          </a:r>
          <a:r>
            <a:rPr lang="tr-TR" sz="1800" dirty="0" smtClean="0"/>
            <a:t> olan </a:t>
          </a:r>
          <a:r>
            <a:rPr lang="tr-TR" sz="1800" dirty="0" err="1" smtClean="0"/>
            <a:t>PGIIbIIIa’yı</a:t>
          </a:r>
          <a:r>
            <a:rPr lang="tr-TR" sz="1800" dirty="0" smtClean="0"/>
            <a:t> bağlar.</a:t>
          </a:r>
          <a:endParaRPr lang="tr-TR" sz="1800" dirty="0"/>
        </a:p>
      </dgm:t>
    </dgm:pt>
    <dgm:pt modelId="{4100FCE2-E4E2-40D9-8D99-FCF5B78E4325}" type="parTrans" cxnId="{FFBE00F4-045C-4BF9-B50D-D48966B78C47}">
      <dgm:prSet/>
      <dgm:spPr/>
      <dgm:t>
        <a:bodyPr/>
        <a:lstStyle/>
        <a:p>
          <a:endParaRPr lang="tr-TR"/>
        </a:p>
      </dgm:t>
    </dgm:pt>
    <dgm:pt modelId="{C1372088-B7BF-4343-9804-CD3EAE52B9BC}" type="sibTrans" cxnId="{FFBE00F4-045C-4BF9-B50D-D48966B78C47}">
      <dgm:prSet/>
      <dgm:spPr/>
      <dgm:t>
        <a:bodyPr/>
        <a:lstStyle/>
        <a:p>
          <a:endParaRPr lang="tr-TR"/>
        </a:p>
      </dgm:t>
    </dgm:pt>
    <dgm:pt modelId="{43324F4E-4D2B-48E7-864A-3554F893CD49}" type="pres">
      <dgm:prSet presAssocID="{05D02374-3E6E-4085-A18F-D4F60A956555}" presName="diagram" presStyleCnt="0">
        <dgm:presLayoutVars>
          <dgm:dir/>
          <dgm:resizeHandles val="exact"/>
        </dgm:presLayoutVars>
      </dgm:prSet>
      <dgm:spPr/>
    </dgm:pt>
    <dgm:pt modelId="{CF96F14D-015F-4732-B91D-1D3EC5607D88}" type="pres">
      <dgm:prSet presAssocID="{DC3B8E19-49AB-4B3F-9E72-122B6F261627}" presName="node" presStyleLbl="node1" presStyleIdx="0" presStyleCnt="3" custScaleX="95364" custLinFactNeighborX="-50780" custLinFactNeighborY="4416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31CB410-89E0-4804-9B47-93A3861C7BA7}" type="pres">
      <dgm:prSet presAssocID="{A8B09799-6508-475F-9935-9D2EF1B14CC7}" presName="sibTrans" presStyleCnt="0"/>
      <dgm:spPr/>
    </dgm:pt>
    <dgm:pt modelId="{87EA38AE-853E-4BCC-8A37-A3845F50D99F}" type="pres">
      <dgm:prSet presAssocID="{38EDDE0B-0D7A-4A11-BBBC-3857E03954D9}" presName="node" presStyleLbl="node1" presStyleIdx="1" presStyleCnt="3" custScaleX="92247" custLinFactNeighborX="49221" custLinFactNeighborY="-718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92083F-E76A-4157-9ABF-2D2811092700}" type="pres">
      <dgm:prSet presAssocID="{7650B9F6-1BBF-46DF-91D6-39F7F6ED332F}" presName="sibTrans" presStyleCnt="0"/>
      <dgm:spPr/>
    </dgm:pt>
    <dgm:pt modelId="{AFBC32BA-4D7D-4B6A-985B-511DA5F17A4E}" type="pres">
      <dgm:prSet presAssocID="{6E3B7A7C-53F8-4F34-A7A5-FFECD96AB36B}" presName="node" presStyleLbl="node1" presStyleIdx="2" presStyleCnt="3" custScaleX="165748" custLinFactNeighborX="4157" custLinFactNeighborY="-2597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EF29B5E-C26F-4543-8003-651D84244A6E}" type="presOf" srcId="{6E3B7A7C-53F8-4F34-A7A5-FFECD96AB36B}" destId="{AFBC32BA-4D7D-4B6A-985B-511DA5F17A4E}" srcOrd="0" destOrd="0" presId="urn:microsoft.com/office/officeart/2005/8/layout/default"/>
    <dgm:cxn modelId="{FFBE00F4-045C-4BF9-B50D-D48966B78C47}" srcId="{05D02374-3E6E-4085-A18F-D4F60A956555}" destId="{6E3B7A7C-53F8-4F34-A7A5-FFECD96AB36B}" srcOrd="2" destOrd="0" parTransId="{4100FCE2-E4E2-40D9-8D99-FCF5B78E4325}" sibTransId="{C1372088-B7BF-4343-9804-CD3EAE52B9BC}"/>
    <dgm:cxn modelId="{FAEB9EED-B461-48D9-A8F3-5CCE4A82944A}" type="presOf" srcId="{05D02374-3E6E-4085-A18F-D4F60A956555}" destId="{43324F4E-4D2B-48E7-864A-3554F893CD49}" srcOrd="0" destOrd="0" presId="urn:microsoft.com/office/officeart/2005/8/layout/default"/>
    <dgm:cxn modelId="{D40997ED-3777-4360-8A43-E7C1486971CB}" type="presOf" srcId="{38EDDE0B-0D7A-4A11-BBBC-3857E03954D9}" destId="{87EA38AE-853E-4BCC-8A37-A3845F50D99F}" srcOrd="0" destOrd="0" presId="urn:microsoft.com/office/officeart/2005/8/layout/default"/>
    <dgm:cxn modelId="{2C989E28-816A-4192-94FA-D9FB4D06CE69}" srcId="{05D02374-3E6E-4085-A18F-D4F60A956555}" destId="{DC3B8E19-49AB-4B3F-9E72-122B6F261627}" srcOrd="0" destOrd="0" parTransId="{126282C7-48E4-44B5-A135-A2FBCB4E6BC4}" sibTransId="{A8B09799-6508-475F-9935-9D2EF1B14CC7}"/>
    <dgm:cxn modelId="{CC78F071-94D2-4191-B783-9D87F05DA62D}" type="presOf" srcId="{DC3B8E19-49AB-4B3F-9E72-122B6F261627}" destId="{CF96F14D-015F-4732-B91D-1D3EC5607D88}" srcOrd="0" destOrd="0" presId="urn:microsoft.com/office/officeart/2005/8/layout/default"/>
    <dgm:cxn modelId="{F60EE94B-F8A9-4DF9-81D2-37755119B36E}" srcId="{05D02374-3E6E-4085-A18F-D4F60A956555}" destId="{38EDDE0B-0D7A-4A11-BBBC-3857E03954D9}" srcOrd="1" destOrd="0" parTransId="{C4902B6C-2F6B-4198-9845-75789818C9E2}" sibTransId="{7650B9F6-1BBF-46DF-91D6-39F7F6ED332F}"/>
    <dgm:cxn modelId="{EA711C0B-8C8C-4388-98F2-7BE1B53E175D}" type="presParOf" srcId="{43324F4E-4D2B-48E7-864A-3554F893CD49}" destId="{CF96F14D-015F-4732-B91D-1D3EC5607D88}" srcOrd="0" destOrd="0" presId="urn:microsoft.com/office/officeart/2005/8/layout/default"/>
    <dgm:cxn modelId="{F10FFD64-26C5-4AE8-83D4-9101EE0B7787}" type="presParOf" srcId="{43324F4E-4D2B-48E7-864A-3554F893CD49}" destId="{C31CB410-89E0-4804-9B47-93A3861C7BA7}" srcOrd="1" destOrd="0" presId="urn:microsoft.com/office/officeart/2005/8/layout/default"/>
    <dgm:cxn modelId="{21AE357F-65A5-46E9-918F-757F78A280F4}" type="presParOf" srcId="{43324F4E-4D2B-48E7-864A-3554F893CD49}" destId="{87EA38AE-853E-4BCC-8A37-A3845F50D99F}" srcOrd="2" destOrd="0" presId="urn:microsoft.com/office/officeart/2005/8/layout/default"/>
    <dgm:cxn modelId="{F724981D-72E3-44A4-A2D2-43253BF249C9}" type="presParOf" srcId="{43324F4E-4D2B-48E7-864A-3554F893CD49}" destId="{8592083F-E76A-4157-9ABF-2D2811092700}" srcOrd="3" destOrd="0" presId="urn:microsoft.com/office/officeart/2005/8/layout/default"/>
    <dgm:cxn modelId="{993F1239-3712-424F-B7DE-459B8A786EDA}" type="presParOf" srcId="{43324F4E-4D2B-48E7-864A-3554F893CD49}" destId="{AFBC32BA-4D7D-4B6A-985B-511DA5F17A4E}" srcOrd="4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16D65-1DBC-44B5-9623-9F64B0F501F6}" type="datetimeFigureOut">
              <a:rPr lang="zh-CN" altLang="en-US" smtClean="0"/>
              <a:pPr/>
              <a:t>2023/1/22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CEAFF-9B10-474D-A047-B18969AD25B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77712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CEAFF-9B10-474D-A047-B18969AD25B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C870B-3A0C-4509-8EC5-A754310ABF2F}" type="slidenum">
              <a:rPr lang="tr-TR" smtClean="0"/>
              <a:pPr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5505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9293-13C3-431C-96B2-02565EACC1CC}" type="datetimeFigureOut">
              <a:rPr lang="zh-CN" altLang="en-US"/>
              <a:pPr>
                <a:defRPr/>
              </a:pPr>
              <a:t>2023/1/22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F661C-49EA-4EA8-89D0-28E7AB4E67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7779890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0599A-8BCF-49C3-80F0-6C4A394E5461}" type="datetimeFigureOut">
              <a:rPr lang="zh-CN" altLang="en-US"/>
              <a:pPr>
                <a:defRPr/>
              </a:pPr>
              <a:t>2023/1/22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DBC4E-EE93-48BD-8497-BC66B9D0F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3676393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A65C1-0015-42A9-B531-C8032FB2F9AA}" type="datetimeFigureOut">
              <a:rPr lang="zh-CN" altLang="en-US"/>
              <a:pPr>
                <a:defRPr/>
              </a:pPr>
              <a:t>2023/1/22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4858F-E319-4BB9-9B32-97EA17271E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68465261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24C23-C459-4EC2-A65D-5AD826604240}" type="datetimeFigureOut">
              <a:rPr lang="zh-CN" altLang="en-US"/>
              <a:pPr>
                <a:defRPr/>
              </a:pPr>
              <a:t>2023/1/22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269CB-243B-4FDE-A12F-27826699C6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1236911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F6488-FE22-4E2D-AFC5-505612EEA9B0}" type="datetimeFigureOut">
              <a:rPr lang="zh-CN" altLang="en-US"/>
              <a:pPr>
                <a:defRPr/>
              </a:pPr>
              <a:t>2023/1/22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8581E-745F-4627-A917-65FA2EA33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9996196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CA7D-23F7-475C-BF17-2F5FF0339212}" type="datetimeFigureOut">
              <a:rPr lang="zh-CN" altLang="en-US"/>
              <a:pPr>
                <a:defRPr/>
              </a:pPr>
              <a:t>2023/1/22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B88A9-6796-4A82-B1E8-DD5250975A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102290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CD41-E322-4E89-855B-E319408550B3}" type="datetimeFigureOut">
              <a:rPr lang="zh-CN" altLang="en-US"/>
              <a:pPr>
                <a:defRPr/>
              </a:pPr>
              <a:t>2023/1/22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B19CD-A1C7-49B9-B94C-7E64C628CF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4569198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55814-3944-48B5-8D86-3DC3E3CABF8C}" type="datetimeFigureOut">
              <a:rPr lang="zh-CN" altLang="en-US"/>
              <a:pPr>
                <a:defRPr/>
              </a:pPr>
              <a:t>2023/1/22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3624-5C1E-4438-8F17-97072CCC20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874808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9A7C-7890-4654-9131-1B20A336898E}" type="datetimeFigureOut">
              <a:rPr lang="zh-CN" altLang="en-US"/>
              <a:pPr>
                <a:defRPr/>
              </a:pPr>
              <a:t>2023/1/22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8E92C-C462-4A67-9AEC-542B38A734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2400368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1826-AC8D-48F1-87C4-ACFEF4AEC024}" type="datetimeFigureOut">
              <a:rPr lang="zh-CN" altLang="en-US"/>
              <a:pPr>
                <a:defRPr/>
              </a:pPr>
              <a:t>2023/1/22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D585F-F591-420E-9554-726C7C50D9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8201057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C83A1-2BB6-401B-9742-AB19F94783C4}" type="datetimeFigureOut">
              <a:rPr lang="zh-CN" altLang="en-US"/>
              <a:pPr>
                <a:defRPr/>
              </a:pPr>
              <a:t>2023/1/22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EC191-D937-4A92-8068-CABE790FFF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38277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6D63A4-7BC2-4BB9-81EC-CD214106DA04}" type="datetimeFigureOut">
              <a:rPr lang="zh-CN" altLang="en-US"/>
              <a:pPr>
                <a:defRPr/>
              </a:pPr>
              <a:t>2023/1/22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5418E0-FE0D-4F5B-BD5F-6DFC748BD0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3"/>
          <p:cNvSpPr>
            <a:spLocks noChangeArrowheads="1"/>
          </p:cNvSpPr>
          <p:nvPr/>
        </p:nvSpPr>
        <p:spPr bwMode="auto">
          <a:xfrm>
            <a:off x="2635250" y="2286000"/>
            <a:ext cx="7261225" cy="1963738"/>
          </a:xfrm>
          <a:prstGeom prst="rect">
            <a:avLst/>
          </a:prstGeom>
          <a:solidFill>
            <a:srgbClr val="0D0D0D">
              <a:alpha val="12941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052" name="组合 4"/>
          <p:cNvGrpSpPr>
            <a:grpSpLocks/>
          </p:cNvGrpSpPr>
          <p:nvPr/>
        </p:nvGrpSpPr>
        <p:grpSpPr bwMode="auto">
          <a:xfrm>
            <a:off x="2452688" y="2978150"/>
            <a:ext cx="939800" cy="901700"/>
            <a:chOff x="0" y="0"/>
            <a:chExt cx="4262236" cy="4090401"/>
          </a:xfrm>
        </p:grpSpPr>
        <p:sp>
          <p:nvSpPr>
            <p:cNvPr id="2065" name="等腰三角形 5"/>
            <p:cNvSpPr>
              <a:spLocks noChangeArrowheads="1"/>
            </p:cNvSpPr>
            <p:nvPr/>
          </p:nvSpPr>
          <p:spPr bwMode="auto">
            <a:xfrm>
              <a:off x="0" y="0"/>
              <a:ext cx="3320425" cy="3450557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66" name="等腰三角形 6"/>
            <p:cNvSpPr>
              <a:spLocks noChangeArrowheads="1"/>
            </p:cNvSpPr>
            <p:nvPr/>
          </p:nvSpPr>
          <p:spPr bwMode="auto">
            <a:xfrm rot="5400000">
              <a:off x="2111240" y="1939404"/>
              <a:ext cx="2418364" cy="1883627"/>
            </a:xfrm>
            <a:prstGeom prst="triangle">
              <a:avLst>
                <a:gd name="adj" fmla="val 10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67" name="椭圆 7"/>
            <p:cNvSpPr>
              <a:spLocks noChangeArrowheads="1"/>
            </p:cNvSpPr>
            <p:nvPr/>
          </p:nvSpPr>
          <p:spPr bwMode="auto">
            <a:xfrm>
              <a:off x="3641610" y="1672038"/>
              <a:ext cx="58872" cy="5324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2053" name="组合 8"/>
          <p:cNvGrpSpPr>
            <a:grpSpLocks/>
          </p:cNvGrpSpPr>
          <p:nvPr/>
        </p:nvGrpSpPr>
        <p:grpSpPr bwMode="auto">
          <a:xfrm>
            <a:off x="9477375" y="3371850"/>
            <a:ext cx="839788" cy="877888"/>
            <a:chOff x="0" y="0"/>
            <a:chExt cx="3449737" cy="3606178"/>
          </a:xfrm>
        </p:grpSpPr>
        <p:sp>
          <p:nvSpPr>
            <p:cNvPr id="2062" name="等腰三角形 9"/>
            <p:cNvSpPr>
              <a:spLocks noChangeArrowheads="1"/>
            </p:cNvSpPr>
            <p:nvPr/>
          </p:nvSpPr>
          <p:spPr bwMode="auto">
            <a:xfrm rot="716823">
              <a:off x="0" y="0"/>
              <a:ext cx="3320428" cy="3450556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63" name="等腰三角形 10"/>
            <p:cNvSpPr>
              <a:spLocks noChangeArrowheads="1"/>
            </p:cNvSpPr>
            <p:nvPr/>
          </p:nvSpPr>
          <p:spPr bwMode="auto">
            <a:xfrm rot="-2580544">
              <a:off x="868895" y="1325164"/>
              <a:ext cx="2014750" cy="2281014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64" name="椭圆 11"/>
            <p:cNvSpPr>
              <a:spLocks noChangeArrowheads="1"/>
            </p:cNvSpPr>
            <p:nvPr/>
          </p:nvSpPr>
          <p:spPr bwMode="auto">
            <a:xfrm>
              <a:off x="3390865" y="1639209"/>
              <a:ext cx="58872" cy="5324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054" name="文本框 12"/>
          <p:cNvSpPr txBox="1">
            <a:spLocks noChangeArrowheads="1"/>
          </p:cNvSpPr>
          <p:nvPr/>
        </p:nvSpPr>
        <p:spPr bwMode="auto">
          <a:xfrm>
            <a:off x="3463925" y="2663825"/>
            <a:ext cx="682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zh-CN" sz="3200" b="1" dirty="0" smtClean="0">
                <a:solidFill>
                  <a:srgbClr val="002060"/>
                </a:solidFill>
                <a:latin typeface="+mj-lt"/>
                <a:ea typeface="微软雅黑" panose="020B0503020204020204" pitchFamily="34" charset="-122"/>
              </a:rPr>
              <a:t>VON WİLLEBRAND HASTALIĞI</a:t>
            </a:r>
            <a:endParaRPr lang="zh-CN" altLang="en-US" sz="3200" b="1" dirty="0">
              <a:solidFill>
                <a:srgbClr val="00206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055" name="文本框 13"/>
          <p:cNvSpPr txBox="1">
            <a:spLocks noChangeArrowheads="1"/>
          </p:cNvSpPr>
          <p:nvPr/>
        </p:nvSpPr>
        <p:spPr bwMode="auto">
          <a:xfrm>
            <a:off x="3169598" y="3616323"/>
            <a:ext cx="27105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zh-CN" sz="1800" dirty="0" smtClean="0">
                <a:solidFill>
                  <a:srgbClr val="002060"/>
                </a:solidFill>
                <a:latin typeface="+mj-lt"/>
                <a:ea typeface="微软雅黑" panose="020B0503020204020204" pitchFamily="34" charset="-122"/>
              </a:rPr>
              <a:t>ARŞ. DR. PERİHAN ELMAAĞAÇ</a:t>
            </a:r>
            <a:endParaRPr lang="zh-CN" altLang="en-US" sz="1800" dirty="0">
              <a:solidFill>
                <a:srgbClr val="00206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2056" name="文本框 15"/>
          <p:cNvSpPr txBox="1">
            <a:spLocks noChangeArrowheads="1"/>
          </p:cNvSpPr>
          <p:nvPr/>
        </p:nvSpPr>
        <p:spPr bwMode="auto">
          <a:xfrm>
            <a:off x="5648179" y="3605431"/>
            <a:ext cx="42273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zh-CN" sz="1800" dirty="0" smtClean="0">
                <a:solidFill>
                  <a:srgbClr val="002060"/>
                </a:solidFill>
                <a:latin typeface="+mj-lt"/>
                <a:ea typeface="微软雅黑" panose="020B0503020204020204" pitchFamily="34" charset="-122"/>
              </a:rPr>
              <a:t>DANIŞMAN</a:t>
            </a:r>
            <a:r>
              <a:rPr lang="zh-CN" altLang="en-US" sz="1800" dirty="0" smtClean="0">
                <a:solidFill>
                  <a:srgbClr val="002060"/>
                </a:solidFill>
                <a:latin typeface="+mj-lt"/>
                <a:ea typeface="微软雅黑" panose="020B0503020204020204" pitchFamily="34" charset="-122"/>
              </a:rPr>
              <a:t>：</a:t>
            </a:r>
            <a:r>
              <a:rPr lang="tr-TR" altLang="zh-CN" sz="1800" dirty="0" smtClean="0">
                <a:solidFill>
                  <a:srgbClr val="002060"/>
                </a:solidFill>
                <a:latin typeface="+mj-lt"/>
                <a:ea typeface="微软雅黑" panose="020B0503020204020204" pitchFamily="34" charset="-122"/>
              </a:rPr>
              <a:t>PROF. DR. ÖZCAN BÖR</a:t>
            </a:r>
            <a:endParaRPr lang="zh-CN" altLang="en-US" sz="1800" dirty="0">
              <a:solidFill>
                <a:srgbClr val="002060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2057" name="直接连接符 16"/>
          <p:cNvCxnSpPr>
            <a:cxnSpLocks noChangeShapeType="1"/>
          </p:cNvCxnSpPr>
          <p:nvPr/>
        </p:nvCxnSpPr>
        <p:spPr bwMode="auto">
          <a:xfrm flipH="1">
            <a:off x="2687638" y="4551363"/>
            <a:ext cx="1982787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58" name="直接连接符 17"/>
          <p:cNvCxnSpPr>
            <a:cxnSpLocks noChangeShapeType="1"/>
          </p:cNvCxnSpPr>
          <p:nvPr/>
        </p:nvCxnSpPr>
        <p:spPr bwMode="auto">
          <a:xfrm flipH="1">
            <a:off x="7850188" y="4551363"/>
            <a:ext cx="2033587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59" name="椭圆 18"/>
          <p:cNvSpPr>
            <a:spLocks noChangeArrowheads="1"/>
          </p:cNvSpPr>
          <p:nvPr/>
        </p:nvSpPr>
        <p:spPr bwMode="auto">
          <a:xfrm>
            <a:off x="2638425" y="4514850"/>
            <a:ext cx="74613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60" name="椭圆 19"/>
          <p:cNvSpPr>
            <a:spLocks noChangeArrowheads="1"/>
          </p:cNvSpPr>
          <p:nvPr/>
        </p:nvSpPr>
        <p:spPr bwMode="auto">
          <a:xfrm>
            <a:off x="9823450" y="4514850"/>
            <a:ext cx="74613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61" name="文本框 23"/>
          <p:cNvSpPr txBox="1">
            <a:spLocks noChangeArrowheads="1"/>
          </p:cNvSpPr>
          <p:nvPr/>
        </p:nvSpPr>
        <p:spPr bwMode="auto">
          <a:xfrm>
            <a:off x="4938713" y="4384675"/>
            <a:ext cx="2659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zh-CN" sz="1800" dirty="0" smtClean="0">
                <a:solidFill>
                  <a:srgbClr val="002060"/>
                </a:solidFill>
                <a:latin typeface="+mj-lt"/>
                <a:ea typeface="微软雅黑" panose="020B0503020204020204" pitchFamily="34" charset="-122"/>
              </a:rPr>
              <a:t>OCAK 2023</a:t>
            </a:r>
            <a:endParaRPr lang="zh-CN" altLang="en-US" sz="1800" dirty="0">
              <a:solidFill>
                <a:srgbClr val="002060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8" y="425450"/>
            <a:ext cx="74833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altLang="zh-CN" sz="24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vWf</a:t>
            </a:r>
            <a:r>
              <a:rPr lang="tr-TR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tr-TR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‘ün </a:t>
            </a:r>
            <a:r>
              <a:rPr lang="tr-TR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Yapısı ve </a:t>
            </a:r>
            <a:r>
              <a:rPr lang="tr-TR" altLang="zh-CN" sz="24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Hemostazdaki</a:t>
            </a:r>
            <a:r>
              <a:rPr lang="tr-TR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Rolü</a:t>
            </a:r>
            <a:endParaRPr lang="zh-CN" alt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801858" y="1406769"/>
            <a:ext cx="110994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</a:t>
            </a:r>
            <a:r>
              <a:rPr lang="tr-TR" dirty="0" err="1" smtClean="0"/>
              <a:t>Endotelde</a:t>
            </a:r>
            <a:r>
              <a:rPr lang="tr-TR" dirty="0" smtClean="0"/>
              <a:t> </a:t>
            </a:r>
            <a:r>
              <a:rPr lang="tr-TR" dirty="0" smtClean="0"/>
              <a:t>sentezlenen </a:t>
            </a:r>
            <a:r>
              <a:rPr lang="tr-TR" dirty="0" err="1" smtClean="0"/>
              <a:t>vWf</a:t>
            </a:r>
            <a:r>
              <a:rPr lang="tr-TR" dirty="0" smtClean="0"/>
              <a:t> </a:t>
            </a:r>
            <a:r>
              <a:rPr lang="tr-TR" dirty="0" err="1" smtClean="0"/>
              <a:t>multimerleri</a:t>
            </a:r>
            <a:r>
              <a:rPr lang="tr-TR" dirty="0" smtClean="0"/>
              <a:t> </a:t>
            </a:r>
            <a:r>
              <a:rPr lang="tr-TR" dirty="0" err="1" smtClean="0"/>
              <a:t>endotel</a:t>
            </a:r>
            <a:r>
              <a:rPr lang="tr-TR" dirty="0" smtClean="0"/>
              <a:t> altı dokuya ve kana geçer </a:t>
            </a:r>
            <a:r>
              <a:rPr lang="tr-TR" dirty="0" smtClean="0"/>
              <a:t>ayrıca </a:t>
            </a:r>
            <a:r>
              <a:rPr lang="tr-TR" dirty="0" err="1" smtClean="0"/>
              <a:t>endotel</a:t>
            </a:r>
            <a:r>
              <a:rPr lang="tr-TR" dirty="0" smtClean="0"/>
              <a:t> hücresinde gereksinim halinde salgılanmak </a:t>
            </a:r>
            <a:r>
              <a:rPr lang="tr-TR" dirty="0" smtClean="0"/>
              <a:t>üzere depolanır</a:t>
            </a:r>
            <a:r>
              <a:rPr lang="tr-TR" dirty="0" smtClean="0"/>
              <a:t>. </a:t>
            </a:r>
            <a:r>
              <a:rPr lang="tr-TR" dirty="0" err="1" smtClean="0"/>
              <a:t>Megakaryositte</a:t>
            </a:r>
            <a:r>
              <a:rPr lang="tr-TR" dirty="0" smtClean="0"/>
              <a:t> sentezlenen </a:t>
            </a:r>
            <a:r>
              <a:rPr lang="tr-TR" dirty="0" err="1" smtClean="0"/>
              <a:t>vWf</a:t>
            </a:r>
            <a:r>
              <a:rPr lang="tr-TR" dirty="0" smtClean="0"/>
              <a:t> ise </a:t>
            </a:r>
            <a:r>
              <a:rPr lang="tr-TR" dirty="0" err="1" smtClean="0"/>
              <a:t>plateletlerin</a:t>
            </a:r>
            <a:r>
              <a:rPr lang="tr-TR" dirty="0" smtClean="0"/>
              <a:t> alfa </a:t>
            </a:r>
            <a:r>
              <a:rPr lang="tr-TR" dirty="0" smtClean="0"/>
              <a:t>granüllerinde depolanır.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Molekülün </a:t>
            </a:r>
            <a:r>
              <a:rPr lang="tr-TR" dirty="0" err="1" smtClean="0"/>
              <a:t>multimerik</a:t>
            </a:r>
            <a:r>
              <a:rPr lang="tr-TR" dirty="0" smtClean="0"/>
              <a:t> yapısı </a:t>
            </a:r>
            <a:r>
              <a:rPr lang="tr-TR" dirty="0" err="1" smtClean="0"/>
              <a:t>hemostatik</a:t>
            </a:r>
            <a:r>
              <a:rPr lang="tr-TR" dirty="0" smtClean="0"/>
              <a:t> fonksiyonu </a:t>
            </a:r>
            <a:r>
              <a:rPr lang="tr-TR" dirty="0" smtClean="0"/>
              <a:t>bakımından çok önemlidir; molekül </a:t>
            </a:r>
            <a:r>
              <a:rPr lang="tr-TR" dirty="0" smtClean="0"/>
              <a:t>ağırlığı en </a:t>
            </a:r>
            <a:r>
              <a:rPr lang="tr-TR" dirty="0" smtClean="0"/>
              <a:t>yüksek </a:t>
            </a:r>
            <a:r>
              <a:rPr lang="tr-TR" dirty="0" err="1" smtClean="0"/>
              <a:t>multimerler</a:t>
            </a:r>
            <a:r>
              <a:rPr lang="tr-TR" dirty="0" smtClean="0"/>
              <a:t>, </a:t>
            </a:r>
            <a:r>
              <a:rPr lang="tr-TR" dirty="0" err="1" smtClean="0"/>
              <a:t>hemostatik</a:t>
            </a:r>
            <a:r>
              <a:rPr lang="tr-TR" dirty="0" smtClean="0"/>
              <a:t> olarak en etkin </a:t>
            </a:r>
            <a:r>
              <a:rPr lang="tr-TR" dirty="0" smtClean="0"/>
              <a:t>olanlardır. </a:t>
            </a:r>
            <a:r>
              <a:rPr lang="tr-TR" dirty="0" smtClean="0"/>
              <a:t>Yüksek molekül ağırlıklı </a:t>
            </a:r>
            <a:r>
              <a:rPr lang="tr-TR" dirty="0" err="1" smtClean="0"/>
              <a:t>multimerlerin</a:t>
            </a:r>
            <a:r>
              <a:rPr lang="tr-TR" dirty="0" smtClean="0"/>
              <a:t> kaybı veya normal</a:t>
            </a:r>
          </a:p>
          <a:p>
            <a:r>
              <a:rPr lang="tr-TR" dirty="0" err="1" smtClean="0"/>
              <a:t>multimerik</a:t>
            </a:r>
            <a:r>
              <a:rPr lang="tr-TR" dirty="0" smtClean="0"/>
              <a:t> yapının bozulması </a:t>
            </a:r>
            <a:r>
              <a:rPr lang="tr-TR" dirty="0" err="1" smtClean="0"/>
              <a:t>hemostatik</a:t>
            </a:r>
            <a:r>
              <a:rPr lang="tr-TR" dirty="0" smtClean="0"/>
              <a:t> fonksiyonun </a:t>
            </a:r>
            <a:r>
              <a:rPr lang="tr-TR" dirty="0" smtClean="0"/>
              <a:t>da azalmasına </a:t>
            </a:r>
            <a:r>
              <a:rPr lang="tr-TR" dirty="0" smtClean="0"/>
              <a:t>veya kaybına yol </a:t>
            </a:r>
            <a:r>
              <a:rPr lang="tr-TR" dirty="0" smtClean="0"/>
              <a:t>açar.</a:t>
            </a:r>
          </a:p>
          <a:p>
            <a:r>
              <a:rPr lang="tr-TR" dirty="0" smtClean="0"/>
              <a:t>   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8" name="7 Resim"/>
          <p:cNvPicPr/>
          <p:nvPr/>
        </p:nvPicPr>
        <p:blipFill>
          <a:blip r:embed="rId3"/>
          <a:srcRect l="7282" t="15453" r="33488" b="5298"/>
          <a:stretch>
            <a:fillRect/>
          </a:stretch>
        </p:blipFill>
        <p:spPr bwMode="auto">
          <a:xfrm>
            <a:off x="849044" y="3238573"/>
            <a:ext cx="410718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286" y="3757466"/>
            <a:ext cx="2438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Dikdörtgen"/>
          <p:cNvSpPr/>
          <p:nvPr/>
        </p:nvSpPr>
        <p:spPr bwMode="auto">
          <a:xfrm>
            <a:off x="8750105" y="4839286"/>
            <a:ext cx="2053883" cy="37982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tr-TR" b="1" dirty="0" err="1" smtClean="0"/>
              <a:t>m</a:t>
            </a:r>
            <a:r>
              <a:rPr kumimoji="0" lang="tr-T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ultimer</a:t>
            </a:r>
            <a:r>
              <a:rPr kumimoji="0" 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</a:rPr>
              <a:t> analizi</a:t>
            </a:r>
            <a:endParaRPr kumimoji="0" lang="tr-T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5124" name="矩形 3"/>
          <p:cNvSpPr>
            <a:spLocks noChangeArrowheads="1"/>
          </p:cNvSpPr>
          <p:nvPr/>
        </p:nvSpPr>
        <p:spPr bwMode="auto">
          <a:xfrm>
            <a:off x="0" y="504825"/>
            <a:ext cx="12192000" cy="1612900"/>
          </a:xfrm>
          <a:prstGeom prst="rect">
            <a:avLst/>
          </a:prstGeom>
          <a:solidFill>
            <a:srgbClr val="FF466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5125" name="矩形 4"/>
          <p:cNvSpPr>
            <a:spLocks noChangeArrowheads="1"/>
          </p:cNvSpPr>
          <p:nvPr/>
        </p:nvSpPr>
        <p:spPr bwMode="auto">
          <a:xfrm>
            <a:off x="0" y="4740275"/>
            <a:ext cx="12192000" cy="1612900"/>
          </a:xfrm>
          <a:prstGeom prst="rect">
            <a:avLst/>
          </a:prstGeom>
          <a:solidFill>
            <a:srgbClr val="FFA146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5126" name="矩形 5"/>
          <p:cNvSpPr>
            <a:spLocks noChangeArrowheads="1"/>
          </p:cNvSpPr>
          <p:nvPr/>
        </p:nvSpPr>
        <p:spPr bwMode="auto">
          <a:xfrm rot="5400000">
            <a:off x="-762000" y="2622550"/>
            <a:ext cx="6858000" cy="1612900"/>
          </a:xfrm>
          <a:prstGeom prst="rect">
            <a:avLst/>
          </a:prstGeom>
          <a:solidFill>
            <a:srgbClr val="22F2CC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5127" name="矩形 6"/>
          <p:cNvSpPr>
            <a:spLocks noChangeArrowheads="1"/>
          </p:cNvSpPr>
          <p:nvPr/>
        </p:nvSpPr>
        <p:spPr bwMode="auto">
          <a:xfrm rot="5400000">
            <a:off x="2711450" y="2613025"/>
            <a:ext cx="6858000" cy="1612900"/>
          </a:xfrm>
          <a:prstGeom prst="rect">
            <a:avLst/>
          </a:prstGeom>
          <a:solidFill>
            <a:srgbClr val="FF466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5128" name="矩形 7"/>
          <p:cNvSpPr>
            <a:spLocks noChangeArrowheads="1"/>
          </p:cNvSpPr>
          <p:nvPr/>
        </p:nvSpPr>
        <p:spPr bwMode="auto">
          <a:xfrm rot="5400000">
            <a:off x="6184900" y="2622550"/>
            <a:ext cx="6858000" cy="1612900"/>
          </a:xfrm>
          <a:prstGeom prst="rect">
            <a:avLst/>
          </a:prstGeom>
          <a:solidFill>
            <a:srgbClr val="FFA146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5129" name="矩形 8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7178" name="Freeform 5"/>
          <p:cNvSpPr>
            <a:spLocks noEditPoints="1" noChangeArrowheads="1"/>
          </p:cNvSpPr>
          <p:nvPr/>
        </p:nvSpPr>
        <p:spPr bwMode="auto">
          <a:xfrm>
            <a:off x="1679575" y="1762125"/>
            <a:ext cx="4073525" cy="3168650"/>
          </a:xfrm>
          <a:custGeom>
            <a:avLst/>
            <a:gdLst>
              <a:gd name="T0" fmla="*/ 2147483646 w 200"/>
              <a:gd name="T1" fmla="*/ 2147483646 h 144"/>
              <a:gd name="T2" fmla="*/ 2147483646 w 200"/>
              <a:gd name="T3" fmla="*/ 2147483646 h 144"/>
              <a:gd name="T4" fmla="*/ 2147483646 w 200"/>
              <a:gd name="T5" fmla="*/ 2147483646 h 144"/>
              <a:gd name="T6" fmla="*/ 2147483646 w 200"/>
              <a:gd name="T7" fmla="*/ 0 h 144"/>
              <a:gd name="T8" fmla="*/ 2147483646 w 200"/>
              <a:gd name="T9" fmla="*/ 2147483646 h 144"/>
              <a:gd name="T10" fmla="*/ 2147483646 w 200"/>
              <a:gd name="T11" fmla="*/ 2147483646 h 144"/>
              <a:gd name="T12" fmla="*/ 2147483646 w 200"/>
              <a:gd name="T13" fmla="*/ 2147483646 h 144"/>
              <a:gd name="T14" fmla="*/ 2147483646 w 200"/>
              <a:gd name="T15" fmla="*/ 2147483646 h 144"/>
              <a:gd name="T16" fmla="*/ 2147483646 w 200"/>
              <a:gd name="T17" fmla="*/ 2147483646 h 144"/>
              <a:gd name="T18" fmla="*/ 2147483646 w 200"/>
              <a:gd name="T19" fmla="*/ 2147483646 h 144"/>
              <a:gd name="T20" fmla="*/ 2147483646 w 200"/>
              <a:gd name="T21" fmla="*/ 2147483646 h 144"/>
              <a:gd name="T22" fmla="*/ 2147483646 w 200"/>
              <a:gd name="T23" fmla="*/ 2147483646 h 144"/>
              <a:gd name="T24" fmla="*/ 2147483646 w 200"/>
              <a:gd name="T25" fmla="*/ 2147483646 h 144"/>
              <a:gd name="T26" fmla="*/ 2147483646 w 200"/>
              <a:gd name="T27" fmla="*/ 2147483646 h 144"/>
              <a:gd name="T28" fmla="*/ 2147483646 w 200"/>
              <a:gd name="T29" fmla="*/ 2147483646 h 144"/>
              <a:gd name="T30" fmla="*/ 2147483646 w 200"/>
              <a:gd name="T31" fmla="*/ 2147483646 h 144"/>
              <a:gd name="T32" fmla="*/ 2147483646 w 200"/>
              <a:gd name="T33" fmla="*/ 2147483646 h 144"/>
              <a:gd name="T34" fmla="*/ 2147483646 w 200"/>
              <a:gd name="T35" fmla="*/ 2147483646 h 144"/>
              <a:gd name="T36" fmla="*/ 2147483646 w 200"/>
              <a:gd name="T37" fmla="*/ 2147483646 h 144"/>
              <a:gd name="T38" fmla="*/ 2147483646 w 200"/>
              <a:gd name="T39" fmla="*/ 2147483646 h 144"/>
              <a:gd name="T40" fmla="*/ 2147483646 w 200"/>
              <a:gd name="T41" fmla="*/ 2147483646 h 144"/>
              <a:gd name="T42" fmla="*/ 2147483646 w 200"/>
              <a:gd name="T43" fmla="*/ 2147483646 h 144"/>
              <a:gd name="T44" fmla="*/ 2147483646 w 200"/>
              <a:gd name="T45" fmla="*/ 2147483646 h 144"/>
              <a:gd name="T46" fmla="*/ 2147483646 w 200"/>
              <a:gd name="T47" fmla="*/ 2147483646 h 144"/>
              <a:gd name="T48" fmla="*/ 2147483646 w 200"/>
              <a:gd name="T49" fmla="*/ 2147483646 h 144"/>
              <a:gd name="T50" fmla="*/ 2147483646 w 200"/>
              <a:gd name="T51" fmla="*/ 2147483646 h 144"/>
              <a:gd name="T52" fmla="*/ 0 w 200"/>
              <a:gd name="T53" fmla="*/ 2147483646 h 144"/>
              <a:gd name="T54" fmla="*/ 0 w 200"/>
              <a:gd name="T55" fmla="*/ 2147483646 h 144"/>
              <a:gd name="T56" fmla="*/ 2147483646 w 200"/>
              <a:gd name="T57" fmla="*/ 2147483646 h 144"/>
              <a:gd name="T58" fmla="*/ 2147483646 w 200"/>
              <a:gd name="T59" fmla="*/ 2147483646 h 144"/>
              <a:gd name="T60" fmla="*/ 2147483646 w 200"/>
              <a:gd name="T61" fmla="*/ 2147483646 h 144"/>
              <a:gd name="T62" fmla="*/ 2147483646 w 200"/>
              <a:gd name="T63" fmla="*/ 2147483646 h 14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0"/>
              <a:gd name="T97" fmla="*/ 0 h 144"/>
              <a:gd name="T98" fmla="*/ 200 w 200"/>
              <a:gd name="T99" fmla="*/ 144 h 14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0" h="144">
                <a:moveTo>
                  <a:pt x="188" y="144"/>
                </a:moveTo>
                <a:cubicBezTo>
                  <a:pt x="182" y="144"/>
                  <a:pt x="176" y="139"/>
                  <a:pt x="176" y="134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6" y="5"/>
                  <a:pt x="182" y="0"/>
                  <a:pt x="188" y="0"/>
                </a:cubicBezTo>
                <a:cubicBezTo>
                  <a:pt x="194" y="0"/>
                  <a:pt x="200" y="5"/>
                  <a:pt x="200" y="10"/>
                </a:cubicBezTo>
                <a:cubicBezTo>
                  <a:pt x="200" y="134"/>
                  <a:pt x="200" y="134"/>
                  <a:pt x="200" y="134"/>
                </a:cubicBezTo>
                <a:cubicBezTo>
                  <a:pt x="200" y="139"/>
                  <a:pt x="194" y="144"/>
                  <a:pt x="188" y="144"/>
                </a:cubicBezTo>
                <a:close/>
                <a:moveTo>
                  <a:pt x="137" y="130"/>
                </a:moveTo>
                <a:cubicBezTo>
                  <a:pt x="137" y="138"/>
                  <a:pt x="131" y="144"/>
                  <a:pt x="123" y="144"/>
                </a:cubicBezTo>
                <a:cubicBezTo>
                  <a:pt x="61" y="144"/>
                  <a:pt x="61" y="144"/>
                  <a:pt x="61" y="144"/>
                </a:cubicBezTo>
                <a:cubicBezTo>
                  <a:pt x="54" y="144"/>
                  <a:pt x="48" y="138"/>
                  <a:pt x="48" y="130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20" y="97"/>
                  <a:pt x="20" y="97"/>
                  <a:pt x="20" y="97"/>
                </a:cubicBezTo>
                <a:cubicBezTo>
                  <a:pt x="20" y="47"/>
                  <a:pt x="20" y="47"/>
                  <a:pt x="20" y="47"/>
                </a:cubicBezTo>
                <a:cubicBezTo>
                  <a:pt x="172" y="14"/>
                  <a:pt x="172" y="14"/>
                  <a:pt x="172" y="14"/>
                </a:cubicBezTo>
                <a:cubicBezTo>
                  <a:pt x="172" y="131"/>
                  <a:pt x="172" y="131"/>
                  <a:pt x="172" y="131"/>
                </a:cubicBezTo>
                <a:cubicBezTo>
                  <a:pt x="137" y="123"/>
                  <a:pt x="137" y="123"/>
                  <a:pt x="137" y="123"/>
                </a:cubicBezTo>
                <a:lnTo>
                  <a:pt x="137" y="130"/>
                </a:lnTo>
                <a:close/>
                <a:moveTo>
                  <a:pt x="128" y="121"/>
                </a:moveTo>
                <a:cubicBezTo>
                  <a:pt x="56" y="105"/>
                  <a:pt x="56" y="105"/>
                  <a:pt x="56" y="105"/>
                </a:cubicBezTo>
                <a:cubicBezTo>
                  <a:pt x="56" y="129"/>
                  <a:pt x="56" y="129"/>
                  <a:pt x="56" y="129"/>
                </a:cubicBezTo>
                <a:cubicBezTo>
                  <a:pt x="56" y="133"/>
                  <a:pt x="61" y="136"/>
                  <a:pt x="64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5" y="136"/>
                  <a:pt x="128" y="133"/>
                  <a:pt x="128" y="129"/>
                </a:cubicBezTo>
                <a:lnTo>
                  <a:pt x="128" y="121"/>
                </a:lnTo>
                <a:close/>
                <a:moveTo>
                  <a:pt x="7" y="103"/>
                </a:moveTo>
                <a:cubicBezTo>
                  <a:pt x="3" y="103"/>
                  <a:pt x="0" y="100"/>
                  <a:pt x="0" y="9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4"/>
                  <a:pt x="3" y="41"/>
                  <a:pt x="7" y="41"/>
                </a:cubicBezTo>
                <a:cubicBezTo>
                  <a:pt x="10" y="41"/>
                  <a:pt x="15" y="44"/>
                  <a:pt x="15" y="48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100"/>
                  <a:pt x="10" y="103"/>
                  <a:pt x="7" y="103"/>
                </a:cubicBezTo>
                <a:close/>
              </a:path>
            </a:pathLst>
          </a:custGeom>
          <a:solidFill>
            <a:srgbClr val="FF4664"/>
          </a:solidFill>
          <a:ln w="12700" cmpd="sng">
            <a:solidFill>
              <a:schemeClr val="bg1"/>
            </a:solidFill>
            <a:bevel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179" name="直接连接符 2"/>
          <p:cNvSpPr>
            <a:spLocks noChangeShapeType="1"/>
          </p:cNvSpPr>
          <p:nvPr/>
        </p:nvSpPr>
        <p:spPr bwMode="auto">
          <a:xfrm flipV="1">
            <a:off x="5764213" y="1639888"/>
            <a:ext cx="1109662" cy="1081087"/>
          </a:xfrm>
          <a:prstGeom prst="line">
            <a:avLst/>
          </a:prstGeom>
          <a:noFill/>
          <a:ln w="19050">
            <a:solidFill>
              <a:srgbClr val="081D59"/>
            </a:solidFill>
            <a:bevel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180" name="直接连接符 3"/>
          <p:cNvSpPr>
            <a:spLocks noChangeShapeType="1"/>
          </p:cNvSpPr>
          <p:nvPr/>
        </p:nvSpPr>
        <p:spPr bwMode="auto">
          <a:xfrm>
            <a:off x="5764213" y="4114800"/>
            <a:ext cx="1109662" cy="939800"/>
          </a:xfrm>
          <a:prstGeom prst="line">
            <a:avLst/>
          </a:prstGeom>
          <a:noFill/>
          <a:ln w="19050">
            <a:solidFill>
              <a:srgbClr val="081D59"/>
            </a:solidFill>
            <a:bevel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147" name="椭圆 6"/>
          <p:cNvSpPr>
            <a:spLocks noChangeArrowheads="1"/>
          </p:cNvSpPr>
          <p:nvPr/>
        </p:nvSpPr>
        <p:spPr bwMode="auto">
          <a:xfrm>
            <a:off x="6873875" y="4483100"/>
            <a:ext cx="1139825" cy="1141413"/>
          </a:xfrm>
          <a:prstGeom prst="ellipse">
            <a:avLst/>
          </a:prstGeom>
          <a:solidFill>
            <a:srgbClr val="22F2CC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5143" name="椭圆 12"/>
          <p:cNvSpPr>
            <a:spLocks noChangeArrowheads="1"/>
          </p:cNvSpPr>
          <p:nvPr/>
        </p:nvSpPr>
        <p:spPr bwMode="auto">
          <a:xfrm>
            <a:off x="6873875" y="1068388"/>
            <a:ext cx="1139825" cy="1141412"/>
          </a:xfrm>
          <a:prstGeom prst="ellipse">
            <a:avLst/>
          </a:prstGeom>
          <a:solidFill>
            <a:srgbClr val="22F2CC"/>
          </a:solidFill>
          <a:ln w="12700">
            <a:solidFill>
              <a:schemeClr val="bg1"/>
            </a:solidFill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5137" name="标题 1"/>
          <p:cNvSpPr>
            <a:spLocks noChangeArrowheads="1"/>
          </p:cNvSpPr>
          <p:nvPr/>
        </p:nvSpPr>
        <p:spPr bwMode="auto">
          <a:xfrm>
            <a:off x="8221663" y="570572"/>
            <a:ext cx="2596392" cy="2677656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1400" b="1" dirty="0" err="1" smtClean="0"/>
              <a:t>Platelet</a:t>
            </a:r>
            <a:r>
              <a:rPr lang="tr-TR" sz="1400" b="1" dirty="0" smtClean="0"/>
              <a:t> Adezyon ve </a:t>
            </a:r>
            <a:r>
              <a:rPr lang="tr-TR" sz="1400" b="1" dirty="0" err="1" smtClean="0"/>
              <a:t>Agregasyonu</a:t>
            </a:r>
            <a:r>
              <a:rPr lang="tr-TR" sz="1400" b="1" dirty="0" smtClean="0"/>
              <a:t>: </a:t>
            </a:r>
            <a:endParaRPr lang="tr-TR" sz="1400" b="1" dirty="0" smtClean="0"/>
          </a:p>
          <a:p>
            <a:r>
              <a:rPr lang="tr-TR" sz="1400" dirty="0" err="1" smtClean="0"/>
              <a:t>vWf</a:t>
            </a:r>
            <a:r>
              <a:rPr lang="tr-TR" sz="1400" dirty="0" smtClean="0"/>
              <a:t> </a:t>
            </a:r>
            <a:r>
              <a:rPr lang="tr-TR" sz="1400" dirty="0" smtClean="0"/>
              <a:t>yara yerinde </a:t>
            </a:r>
            <a:r>
              <a:rPr lang="tr-TR" sz="1400" dirty="0" err="1" smtClean="0"/>
              <a:t>plateletlerin</a:t>
            </a:r>
            <a:r>
              <a:rPr lang="tr-TR" sz="1400" dirty="0" smtClean="0"/>
              <a:t> </a:t>
            </a:r>
            <a:r>
              <a:rPr lang="tr-TR" sz="1400" dirty="0" smtClean="0"/>
              <a:t>damar </a:t>
            </a:r>
            <a:r>
              <a:rPr lang="tr-TR" sz="1400" dirty="0" err="1" smtClean="0"/>
              <a:t>subendoteline</a:t>
            </a:r>
            <a:r>
              <a:rPr lang="tr-TR" sz="1400" dirty="0" smtClean="0"/>
              <a:t> </a:t>
            </a:r>
            <a:r>
              <a:rPr lang="tr-TR" sz="1400" dirty="0" err="1" smtClean="0"/>
              <a:t>adezyonu</a:t>
            </a:r>
            <a:r>
              <a:rPr lang="tr-TR" sz="1400" dirty="0" smtClean="0"/>
              <a:t> ve </a:t>
            </a:r>
            <a:r>
              <a:rPr lang="tr-TR" sz="1400" dirty="0" err="1" smtClean="0"/>
              <a:t>agregasyonuna</a:t>
            </a:r>
            <a:r>
              <a:rPr lang="tr-TR" sz="1400" dirty="0" smtClean="0"/>
              <a:t> aracılık eder, ve kanamayı durduran bir </a:t>
            </a:r>
            <a:r>
              <a:rPr lang="tr-TR" sz="1400" dirty="0" err="1" smtClean="0"/>
              <a:t>platelet</a:t>
            </a:r>
            <a:r>
              <a:rPr lang="tr-TR" sz="1400" dirty="0" smtClean="0"/>
              <a:t> örtüsü (</a:t>
            </a:r>
            <a:r>
              <a:rPr lang="tr-TR" sz="1400" dirty="0" err="1" smtClean="0"/>
              <a:t>platelet</a:t>
            </a:r>
            <a:r>
              <a:rPr lang="tr-TR" sz="1400" dirty="0" smtClean="0"/>
              <a:t> </a:t>
            </a:r>
            <a:r>
              <a:rPr lang="tr-TR" sz="1400" dirty="0" err="1" smtClean="0"/>
              <a:t>plug</a:t>
            </a:r>
            <a:r>
              <a:rPr lang="tr-TR" sz="1400" dirty="0" smtClean="0"/>
              <a:t>) oluşmasını sağlar. </a:t>
            </a:r>
            <a:r>
              <a:rPr lang="tr-TR" sz="1400" dirty="0" err="1" smtClean="0"/>
              <a:t>Primer</a:t>
            </a:r>
            <a:r>
              <a:rPr lang="tr-TR" sz="1400" dirty="0" smtClean="0"/>
              <a:t> </a:t>
            </a:r>
            <a:r>
              <a:rPr lang="tr-TR" sz="1400" dirty="0" err="1" smtClean="0"/>
              <a:t>hemostaz</a:t>
            </a:r>
            <a:r>
              <a:rPr lang="tr-TR" sz="1400" dirty="0" smtClean="0"/>
              <a:t> olarak tanımlanan bu olay, kan akımının hızlı olduğu </a:t>
            </a:r>
            <a:r>
              <a:rPr lang="tr-TR" sz="1400" dirty="0" err="1" smtClean="0"/>
              <a:t>kapiller</a:t>
            </a:r>
            <a:r>
              <a:rPr lang="tr-TR" sz="1400" dirty="0" smtClean="0"/>
              <a:t> damarlardaki kanamaları kontrol eder. </a:t>
            </a:r>
            <a:endParaRPr lang="tr-TR" sz="1400" dirty="0"/>
          </a:p>
        </p:txBody>
      </p:sp>
      <p:sp>
        <p:nvSpPr>
          <p:cNvPr id="5141" name="标题 1"/>
          <p:cNvSpPr>
            <a:spLocks noChangeArrowheads="1"/>
          </p:cNvSpPr>
          <p:nvPr/>
        </p:nvSpPr>
        <p:spPr bwMode="auto">
          <a:xfrm>
            <a:off x="8249798" y="4522811"/>
            <a:ext cx="2014537" cy="166199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 dirty="0" err="1" smtClean="0"/>
              <a:t>vWf</a:t>
            </a:r>
            <a:r>
              <a:rPr lang="tr-TR" sz="1400" b="1" dirty="0" smtClean="0"/>
              <a:t>, </a:t>
            </a:r>
            <a:r>
              <a:rPr lang="tr-TR" sz="1400" b="1" dirty="0" smtClean="0"/>
              <a:t>FVIII in Plazmadaki Taşıyıcı Proteinidir: </a:t>
            </a:r>
            <a:r>
              <a:rPr lang="tr-TR" sz="1400" dirty="0" err="1" smtClean="0"/>
              <a:t>İnaktive</a:t>
            </a:r>
            <a:r>
              <a:rPr lang="tr-TR" sz="1400" dirty="0" smtClean="0"/>
              <a:t> Edilmesini </a:t>
            </a:r>
            <a:r>
              <a:rPr lang="tr-TR" sz="1400" dirty="0" smtClean="0"/>
              <a:t>engeller,</a:t>
            </a:r>
            <a:r>
              <a:rPr lang="tr-TR" sz="1400" dirty="0" err="1" smtClean="0"/>
              <a:t>vWf</a:t>
            </a:r>
            <a:r>
              <a:rPr lang="tr-TR" sz="1400" dirty="0" smtClean="0"/>
              <a:t> </a:t>
            </a:r>
            <a:r>
              <a:rPr lang="tr-TR" sz="1400" dirty="0" smtClean="0"/>
              <a:t>yoksa  </a:t>
            </a:r>
            <a:r>
              <a:rPr lang="tr-TR" sz="1400" dirty="0" smtClean="0"/>
              <a:t>FVIII yarı </a:t>
            </a:r>
            <a:r>
              <a:rPr lang="tr-TR" sz="1400" dirty="0" smtClean="0"/>
              <a:t>ömrü 1-2 saate kadar iner.</a:t>
            </a:r>
          </a:p>
          <a:p>
            <a:r>
              <a:rPr lang="tr-TR" sz="1400" dirty="0" smtClean="0"/>
              <a:t> </a:t>
            </a:r>
            <a:endParaRPr lang="tr-TR" sz="1400" dirty="0"/>
          </a:p>
        </p:txBody>
      </p:sp>
      <p:sp>
        <p:nvSpPr>
          <p:cNvPr id="29" name="28 Metin kutusu"/>
          <p:cNvSpPr txBox="1"/>
          <p:nvPr/>
        </p:nvSpPr>
        <p:spPr>
          <a:xfrm>
            <a:off x="7230794" y="1308295"/>
            <a:ext cx="464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tr-TR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" name="29 Metin kutusu"/>
          <p:cNvSpPr txBox="1"/>
          <p:nvPr/>
        </p:nvSpPr>
        <p:spPr>
          <a:xfrm>
            <a:off x="7188591" y="4783015"/>
            <a:ext cx="47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tr-TR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30 Dikdörtgen"/>
          <p:cNvSpPr/>
          <p:nvPr/>
        </p:nvSpPr>
        <p:spPr>
          <a:xfrm>
            <a:off x="1199722" y="2813537"/>
            <a:ext cx="5032266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dirty="0" err="1" smtClean="0"/>
              <a:t>vWF’ün</a:t>
            </a:r>
            <a:endParaRPr lang="tr-TR" sz="2400" b="1" dirty="0" smtClean="0"/>
          </a:p>
          <a:p>
            <a:pPr algn="ctr"/>
            <a:r>
              <a:rPr lang="tr-TR" sz="2400" b="1" dirty="0" err="1" smtClean="0"/>
              <a:t>Hemostazdaki</a:t>
            </a:r>
            <a:r>
              <a:rPr lang="tr-TR" sz="2400" b="1" dirty="0" smtClean="0"/>
              <a:t> </a:t>
            </a:r>
            <a:r>
              <a:rPr lang="tr-TR" sz="2400" b="1" dirty="0" smtClean="0"/>
              <a:t>Rolü</a:t>
            </a:r>
            <a:endParaRPr lang="tr-TR" sz="2400" dirty="0" smtClean="0"/>
          </a:p>
          <a:p>
            <a:pPr algn="ctr"/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9" grpId="0" animBg="1"/>
      <p:bldP spid="71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2" descr="VON WILLEBRAND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3" name="AutoShape 5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5" name="AutoShape 7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" name="10 Resim"/>
          <p:cNvPicPr/>
          <p:nvPr/>
        </p:nvPicPr>
        <p:blipFill>
          <a:blip r:embed="rId3"/>
          <a:srcRect l="13058" r="11693" b="4062"/>
          <a:stretch>
            <a:fillRect/>
          </a:stretch>
        </p:blipFill>
        <p:spPr bwMode="auto">
          <a:xfrm>
            <a:off x="2433711" y="773723"/>
            <a:ext cx="7202657" cy="493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2" descr="VON WILLEBRAND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3" name="AutoShape 5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5" name="AutoShape 7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5 Resim"/>
          <p:cNvPicPr/>
          <p:nvPr/>
        </p:nvPicPr>
        <p:blipFill>
          <a:blip r:embed="rId3"/>
          <a:srcRect l="17355" t="7059" r="18469" b="8529"/>
          <a:stretch>
            <a:fillRect/>
          </a:stretch>
        </p:blipFill>
        <p:spPr bwMode="auto">
          <a:xfrm>
            <a:off x="2222693" y="1167618"/>
            <a:ext cx="7920111" cy="443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10263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264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44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tr-TR" sz="2400" b="1" dirty="0" smtClean="0"/>
              <a:t>Sınıflandırma</a:t>
            </a:r>
            <a:endParaRPr lang="tr-TR" sz="2400" dirty="0"/>
          </a:p>
        </p:txBody>
      </p:sp>
      <p:sp>
        <p:nvSpPr>
          <p:cNvPr id="10257" name="Oval 6"/>
          <p:cNvSpPr>
            <a:spLocks noChangeArrowheads="1"/>
          </p:cNvSpPr>
          <p:nvPr/>
        </p:nvSpPr>
        <p:spPr bwMode="auto">
          <a:xfrm>
            <a:off x="436098" y="1868488"/>
            <a:ext cx="2576251" cy="1378860"/>
          </a:xfrm>
          <a:prstGeom prst="ellipse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Roboto Regular"/>
              <a:ea typeface="Roboto Regular"/>
              <a:cs typeface="Roboto Regular"/>
            </a:endParaRPr>
          </a:p>
        </p:txBody>
      </p:sp>
      <p:sp>
        <p:nvSpPr>
          <p:cNvPr id="10254" name="Oval 30"/>
          <p:cNvSpPr>
            <a:spLocks noChangeArrowheads="1"/>
          </p:cNvSpPr>
          <p:nvPr/>
        </p:nvSpPr>
        <p:spPr bwMode="auto">
          <a:xfrm>
            <a:off x="450166" y="4290365"/>
            <a:ext cx="2566948" cy="1375696"/>
          </a:xfrm>
          <a:prstGeom prst="ellipse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rgbClr val="FFFFFF"/>
              </a:solidFill>
              <a:latin typeface="Roboto Regular"/>
              <a:ea typeface="Roboto Regular"/>
              <a:cs typeface="Roboto Regular"/>
            </a:endParaRPr>
          </a:p>
        </p:txBody>
      </p:sp>
      <p:cxnSp>
        <p:nvCxnSpPr>
          <p:cNvPr id="10247" name="Straight Connector 38"/>
          <p:cNvCxnSpPr>
            <a:cxnSpLocks noChangeShapeType="1"/>
          </p:cNvCxnSpPr>
          <p:nvPr/>
        </p:nvCxnSpPr>
        <p:spPr bwMode="auto">
          <a:xfrm>
            <a:off x="1871663" y="3797300"/>
            <a:ext cx="85994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18"/>
          <p:cNvGrpSpPr>
            <a:grpSpLocks/>
          </p:cNvGrpSpPr>
          <p:nvPr/>
        </p:nvGrpSpPr>
        <p:grpSpPr bwMode="auto">
          <a:xfrm>
            <a:off x="3135313" y="1701334"/>
            <a:ext cx="7220169" cy="2087751"/>
            <a:chOff x="0" y="-68730"/>
            <a:chExt cx="7220357" cy="2087790"/>
          </a:xfrm>
        </p:grpSpPr>
        <p:sp>
          <p:nvSpPr>
            <p:cNvPr id="10252" name="文本框 19"/>
            <p:cNvSpPr txBox="1">
              <a:spLocks noChangeArrowheads="1"/>
            </p:cNvSpPr>
            <p:nvPr/>
          </p:nvSpPr>
          <p:spPr bwMode="auto">
            <a:xfrm>
              <a:off x="188621" y="-68730"/>
              <a:ext cx="7031736" cy="208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tr-TR" sz="2400" b="1" u="sng" dirty="0" smtClean="0"/>
                <a:t>Tip-1 </a:t>
              </a:r>
              <a:r>
                <a:rPr lang="tr-TR" sz="2400" b="1" u="sng" dirty="0" err="1" smtClean="0"/>
                <a:t>vWh</a:t>
              </a:r>
              <a:r>
                <a:rPr lang="tr-TR" sz="2400" b="1" u="sng" dirty="0" smtClean="0"/>
                <a:t>: </a:t>
              </a:r>
              <a:r>
                <a:rPr lang="tr-TR" sz="2400" dirty="0" err="1" smtClean="0"/>
                <a:t>vWf</a:t>
              </a:r>
              <a:r>
                <a:rPr lang="tr-TR" sz="2400" dirty="0" smtClean="0"/>
                <a:t> de yapısal bozukluk yok, plazma düzeyi azalmıştır</a:t>
              </a:r>
            </a:p>
            <a:p>
              <a:r>
                <a:rPr lang="tr-TR" sz="2400" b="1" u="sng" dirty="0" smtClean="0"/>
                <a:t>Tip-3 </a:t>
              </a:r>
              <a:r>
                <a:rPr lang="tr-TR" sz="2400" b="1" u="sng" dirty="0" err="1" smtClean="0"/>
                <a:t>vWh</a:t>
              </a:r>
              <a:r>
                <a:rPr lang="tr-TR" sz="2400" b="1" u="sng" dirty="0" smtClean="0"/>
                <a:t>: </a:t>
              </a:r>
              <a:r>
                <a:rPr lang="tr-TR" sz="2400" dirty="0" err="1" smtClean="0"/>
                <a:t>vWf</a:t>
              </a:r>
              <a:r>
                <a:rPr lang="tr-TR" sz="2400" dirty="0" smtClean="0"/>
                <a:t> proteini yok; ölçülebilir düzeyin altında (&lt; %1)</a:t>
              </a:r>
            </a:p>
            <a:p>
              <a:endParaRPr lang="tr-TR" sz="1400" dirty="0" smtClean="0"/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3" name="TextBox 10"/>
            <p:cNvSpPr txBox="1">
              <a:spLocks noChangeArrowheads="1"/>
            </p:cNvSpPr>
            <p:nvPr/>
          </p:nvSpPr>
          <p:spPr bwMode="auto">
            <a:xfrm>
              <a:off x="0" y="0"/>
              <a:ext cx="26361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25"/>
          <p:cNvGrpSpPr>
            <a:grpSpLocks/>
          </p:cNvGrpSpPr>
          <p:nvPr/>
        </p:nvGrpSpPr>
        <p:grpSpPr bwMode="auto">
          <a:xfrm>
            <a:off x="3144838" y="4291013"/>
            <a:ext cx="7234237" cy="1166703"/>
            <a:chOff x="0" y="0"/>
            <a:chExt cx="7234425" cy="1166725"/>
          </a:xfrm>
        </p:grpSpPr>
        <p:sp>
          <p:nvSpPr>
            <p:cNvPr id="10250" name="文本框 26"/>
            <p:cNvSpPr txBox="1">
              <a:spLocks noChangeArrowheads="1"/>
            </p:cNvSpPr>
            <p:nvPr/>
          </p:nvSpPr>
          <p:spPr bwMode="auto">
            <a:xfrm>
              <a:off x="202689" y="409581"/>
              <a:ext cx="7031736" cy="757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tr-TR" sz="2400" b="1" u="sng" dirty="0" smtClean="0"/>
                <a:t>Tip-2-</a:t>
              </a:r>
              <a:r>
                <a:rPr lang="tr-TR" sz="2400" b="1" u="sng" dirty="0" err="1" smtClean="0"/>
                <a:t>vWh</a:t>
              </a:r>
              <a:r>
                <a:rPr lang="tr-TR" sz="2400" dirty="0" smtClean="0"/>
                <a:t>: </a:t>
              </a:r>
              <a:r>
                <a:rPr lang="tr-TR" sz="2400" dirty="0" err="1" smtClean="0"/>
                <a:t>vWf</a:t>
              </a:r>
              <a:r>
                <a:rPr lang="tr-TR" sz="2400" dirty="0" smtClean="0"/>
                <a:t> proteininde yapısal </a:t>
              </a:r>
              <a:r>
                <a:rPr lang="tr-TR" sz="2400" dirty="0" err="1" smtClean="0"/>
                <a:t>defeklere</a:t>
              </a:r>
              <a:r>
                <a:rPr lang="tr-TR" sz="2400" dirty="0" smtClean="0"/>
                <a:t> bağlı bağlanma fonksiyonları bozulmuştur.</a:t>
              </a:r>
              <a:endParaRPr lang="tr-TR" sz="2400" dirty="0"/>
            </a:p>
          </p:txBody>
        </p:sp>
        <p:sp>
          <p:nvSpPr>
            <p:cNvPr id="10251" name="TextBox 10"/>
            <p:cNvSpPr txBox="1">
              <a:spLocks noChangeArrowheads="1"/>
            </p:cNvSpPr>
            <p:nvPr/>
          </p:nvSpPr>
          <p:spPr bwMode="auto">
            <a:xfrm>
              <a:off x="0" y="0"/>
              <a:ext cx="26361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25 Metin kutusu"/>
          <p:cNvSpPr txBox="1"/>
          <p:nvPr/>
        </p:nvSpPr>
        <p:spPr>
          <a:xfrm>
            <a:off x="661181" y="2250831"/>
            <a:ext cx="2222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/>
              <a:t>vWf’ün</a:t>
            </a:r>
            <a:r>
              <a:rPr lang="tr-TR" b="1" dirty="0" smtClean="0"/>
              <a:t> </a:t>
            </a:r>
            <a:r>
              <a:rPr lang="tr-TR" b="1" dirty="0" smtClean="0"/>
              <a:t>Kantitatif </a:t>
            </a:r>
            <a:r>
              <a:rPr lang="tr-TR" b="1" dirty="0" smtClean="0"/>
              <a:t>Eksiklikleri</a:t>
            </a:r>
            <a:endParaRPr lang="tr-TR" dirty="0"/>
          </a:p>
        </p:txBody>
      </p:sp>
      <p:sp>
        <p:nvSpPr>
          <p:cNvPr id="28" name="27 Metin kutusu"/>
          <p:cNvSpPr txBox="1"/>
          <p:nvPr/>
        </p:nvSpPr>
        <p:spPr>
          <a:xfrm>
            <a:off x="717452" y="4726745"/>
            <a:ext cx="187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/>
              <a:t>vWf’ün</a:t>
            </a:r>
            <a:r>
              <a:rPr lang="tr-TR" b="1" dirty="0" smtClean="0"/>
              <a:t> </a:t>
            </a:r>
            <a:r>
              <a:rPr lang="tr-TR" b="1" dirty="0" smtClean="0"/>
              <a:t>Kalitatif Eksiklikleri</a:t>
            </a:r>
            <a:endParaRPr lang="tr-TR" dirty="0"/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0" y="504825"/>
            <a:ext cx="12192000" cy="1612900"/>
          </a:xfrm>
          <a:prstGeom prst="rect">
            <a:avLst/>
          </a:prstGeom>
          <a:solidFill>
            <a:srgbClr val="FF466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0" y="4740275"/>
            <a:ext cx="12192000" cy="1612900"/>
          </a:xfrm>
          <a:prstGeom prst="rect">
            <a:avLst/>
          </a:prstGeom>
          <a:solidFill>
            <a:srgbClr val="FFA146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6150" name="矩形 5"/>
          <p:cNvSpPr>
            <a:spLocks noChangeArrowheads="1"/>
          </p:cNvSpPr>
          <p:nvPr/>
        </p:nvSpPr>
        <p:spPr bwMode="auto">
          <a:xfrm rot="5400000">
            <a:off x="-762000" y="2622550"/>
            <a:ext cx="6858000" cy="1612900"/>
          </a:xfrm>
          <a:prstGeom prst="rect">
            <a:avLst/>
          </a:prstGeom>
          <a:solidFill>
            <a:srgbClr val="22F2CC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6151" name="矩形 6"/>
          <p:cNvSpPr>
            <a:spLocks noChangeArrowheads="1"/>
          </p:cNvSpPr>
          <p:nvPr/>
        </p:nvSpPr>
        <p:spPr bwMode="auto">
          <a:xfrm rot="5400000">
            <a:off x="2711450" y="2613025"/>
            <a:ext cx="6858000" cy="1612900"/>
          </a:xfrm>
          <a:prstGeom prst="rect">
            <a:avLst/>
          </a:prstGeom>
          <a:solidFill>
            <a:srgbClr val="FF466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6152" name="矩形 7"/>
          <p:cNvSpPr>
            <a:spLocks noChangeArrowheads="1"/>
          </p:cNvSpPr>
          <p:nvPr/>
        </p:nvSpPr>
        <p:spPr bwMode="auto">
          <a:xfrm rot="5400000">
            <a:off x="6184900" y="2622550"/>
            <a:ext cx="6858000" cy="1612900"/>
          </a:xfrm>
          <a:prstGeom prst="rect">
            <a:avLst/>
          </a:prstGeom>
          <a:solidFill>
            <a:srgbClr val="FFA146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6153" name="矩形 8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6154" name="环形箭头 1"/>
          <p:cNvSpPr>
            <a:spLocks noChangeArrowheads="1"/>
          </p:cNvSpPr>
          <p:nvPr/>
        </p:nvSpPr>
        <p:spPr bwMode="auto">
          <a:xfrm>
            <a:off x="6040438" y="2513013"/>
            <a:ext cx="3814762" cy="3814762"/>
          </a:xfrm>
          <a:custGeom>
            <a:avLst/>
            <a:gdLst>
              <a:gd name="T0" fmla="*/ 636792746 w 21600"/>
              <a:gd name="T1" fmla="*/ 183558223 h 21600"/>
              <a:gd name="T2" fmla="*/ 300711154 w 21600"/>
              <a:gd name="T3" fmla="*/ 17809993 h 21600"/>
              <a:gd name="T4" fmla="*/ 608689783 w 21600"/>
              <a:gd name="T5" fmla="*/ 197905967 h 21600"/>
              <a:gd name="T6" fmla="*/ 648177338 w 21600"/>
              <a:gd name="T7" fmla="*/ 620355007 h 21600"/>
              <a:gd name="T8" fmla="*/ 506945135 w 21600"/>
              <a:gd name="T9" fmla="*/ 626967614 h 21600"/>
              <a:gd name="T10" fmla="*/ 500301444 w 21600"/>
              <a:gd name="T11" fmla="*/ 48570415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037" y="17390"/>
                </a:moveTo>
                <a:cubicBezTo>
                  <a:pt x="19678" y="15587"/>
                  <a:pt x="20588" y="13237"/>
                  <a:pt x="20588" y="10800"/>
                </a:cubicBezTo>
                <a:cubicBezTo>
                  <a:pt x="20588" y="5394"/>
                  <a:pt x="16205" y="1012"/>
                  <a:pt x="10800" y="1012"/>
                </a:cubicBezTo>
                <a:cubicBezTo>
                  <a:pt x="10431" y="1011"/>
                  <a:pt x="10064" y="1032"/>
                  <a:pt x="9698" y="1074"/>
                </a:cubicBezTo>
                <a:lnTo>
                  <a:pt x="9584" y="68"/>
                </a:lnTo>
                <a:cubicBezTo>
                  <a:pt x="9988" y="22"/>
                  <a:pt x="10393" y="0"/>
                  <a:pt x="10799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489"/>
                  <a:pt x="20596" y="16082"/>
                  <a:pt x="18785" y="18071"/>
                </a:cubicBezTo>
                <a:lnTo>
                  <a:pt x="20781" y="19889"/>
                </a:lnTo>
                <a:lnTo>
                  <a:pt x="16253" y="20101"/>
                </a:lnTo>
                <a:lnTo>
                  <a:pt x="16040" y="15572"/>
                </a:lnTo>
                <a:lnTo>
                  <a:pt x="18037" y="1739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55" name="形状 2"/>
          <p:cNvSpPr>
            <a:spLocks noChangeArrowheads="1"/>
          </p:cNvSpPr>
          <p:nvPr/>
        </p:nvSpPr>
        <p:spPr bwMode="auto">
          <a:xfrm>
            <a:off x="4138613" y="1781175"/>
            <a:ext cx="2771775" cy="2771775"/>
          </a:xfrm>
          <a:custGeom>
            <a:avLst/>
            <a:gdLst>
              <a:gd name="T0" fmla="*/ 330175250 w 21600"/>
              <a:gd name="T1" fmla="*/ 269577447 h 21600"/>
              <a:gd name="T2" fmla="*/ 113620703 w 21600"/>
              <a:gd name="T3" fmla="*/ 24337853 h 21600"/>
              <a:gd name="T4" fmla="*/ 310530423 w 21600"/>
              <a:gd name="T5" fmla="*/ 257754415 h 21600"/>
              <a:gd name="T6" fmla="*/ -43554594 w 21600"/>
              <a:gd name="T7" fmla="*/ 197914103 h 21600"/>
              <a:gd name="T8" fmla="*/ 7080730 w 21600"/>
              <a:gd name="T9" fmla="*/ 137151790 h 21600"/>
              <a:gd name="T10" fmla="*/ 67843043 w 21600"/>
              <a:gd name="T11" fmla="*/ 18780354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31" y="11649"/>
                </a:moveTo>
                <a:cubicBezTo>
                  <a:pt x="1870" y="16495"/>
                  <a:pt x="5933" y="20207"/>
                  <a:pt x="10800" y="20207"/>
                </a:cubicBezTo>
                <a:cubicBezTo>
                  <a:pt x="15995" y="20207"/>
                  <a:pt x="20207" y="15995"/>
                  <a:pt x="20207" y="10800"/>
                </a:cubicBezTo>
                <a:cubicBezTo>
                  <a:pt x="20207" y="5604"/>
                  <a:pt x="15995" y="1393"/>
                  <a:pt x="10800" y="1393"/>
                </a:cubicBezTo>
                <a:cubicBezTo>
                  <a:pt x="9553" y="1392"/>
                  <a:pt x="8319" y="1640"/>
                  <a:pt x="7169" y="2121"/>
                </a:cubicBezTo>
                <a:lnTo>
                  <a:pt x="6631" y="836"/>
                </a:lnTo>
                <a:cubicBezTo>
                  <a:pt x="7951" y="284"/>
                  <a:pt x="9368" y="0"/>
                  <a:pt x="10799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5213" y="21600"/>
                  <a:pt x="548" y="17339"/>
                  <a:pt x="44" y="11775"/>
                </a:cubicBezTo>
                <a:lnTo>
                  <a:pt x="-2645" y="12019"/>
                </a:lnTo>
                <a:lnTo>
                  <a:pt x="430" y="8329"/>
                </a:lnTo>
                <a:lnTo>
                  <a:pt x="4120" y="11405"/>
                </a:lnTo>
                <a:lnTo>
                  <a:pt x="1431" y="1164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56" name="环形箭头 3"/>
          <p:cNvSpPr>
            <a:spLocks noChangeArrowheads="1"/>
          </p:cNvSpPr>
          <p:nvPr/>
        </p:nvSpPr>
        <p:spPr bwMode="auto">
          <a:xfrm>
            <a:off x="5245100" y="301625"/>
            <a:ext cx="2987675" cy="2987675"/>
          </a:xfrm>
          <a:custGeom>
            <a:avLst/>
            <a:gdLst>
              <a:gd name="T0" fmla="*/ 10694770 w 21600"/>
              <a:gd name="T1" fmla="*/ 141002492 h 21600"/>
              <a:gd name="T2" fmla="*/ 13047979 w 21600"/>
              <a:gd name="T3" fmla="*/ 223078488 h 21600"/>
              <a:gd name="T4" fmla="*/ 34131421 w 21600"/>
              <a:gd name="T5" fmla="*/ 148846522 h 21600"/>
              <a:gd name="T6" fmla="*/ 14368089 w 21600"/>
              <a:gd name="T7" fmla="*/ 34131421 h 21600"/>
              <a:gd name="T8" fmla="*/ 104747471 w 21600"/>
              <a:gd name="T9" fmla="*/ 29233570 h 21600"/>
              <a:gd name="T10" fmla="*/ 109664271 w 21600"/>
              <a:gd name="T11" fmla="*/ 11963204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3722" y="4450"/>
                </a:moveTo>
                <a:cubicBezTo>
                  <a:pt x="2157" y="6195"/>
                  <a:pt x="1291" y="8456"/>
                  <a:pt x="1292" y="10800"/>
                </a:cubicBezTo>
                <a:cubicBezTo>
                  <a:pt x="1292" y="11069"/>
                  <a:pt x="1303" y="11337"/>
                  <a:pt x="1326" y="11606"/>
                </a:cubicBezTo>
                <a:lnTo>
                  <a:pt x="38" y="11715"/>
                </a:lnTo>
                <a:cubicBezTo>
                  <a:pt x="12" y="11411"/>
                  <a:pt x="0" y="11105"/>
                  <a:pt x="0" y="10800"/>
                </a:cubicBezTo>
                <a:cubicBezTo>
                  <a:pt x="-1" y="8137"/>
                  <a:pt x="983" y="5569"/>
                  <a:pt x="2761" y="3587"/>
                </a:cubicBezTo>
                <a:lnTo>
                  <a:pt x="751" y="1784"/>
                </a:lnTo>
                <a:lnTo>
                  <a:pt x="5475" y="1528"/>
                </a:lnTo>
                <a:lnTo>
                  <a:pt x="5732" y="6253"/>
                </a:lnTo>
                <a:lnTo>
                  <a:pt x="3722" y="445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5497513" y="533400"/>
            <a:ext cx="2601912" cy="2600325"/>
            <a:chOff x="0" y="0"/>
            <a:chExt cx="2600961" cy="2600961"/>
          </a:xfrm>
        </p:grpSpPr>
        <p:sp>
          <p:nvSpPr>
            <p:cNvPr id="6186" name="任意多边形 5"/>
            <p:cNvSpPr>
              <a:spLocks noChangeArrowheads="1"/>
            </p:cNvSpPr>
            <p:nvPr/>
          </p:nvSpPr>
          <p:spPr bwMode="auto">
            <a:xfrm>
              <a:off x="0" y="0"/>
              <a:ext cx="2600961" cy="2600961"/>
            </a:xfrm>
            <a:custGeom>
              <a:avLst/>
              <a:gdLst>
                <a:gd name="T0" fmla="*/ 2383552 w 2123675"/>
                <a:gd name="T1" fmla="*/ 806810 h 2123675"/>
                <a:gd name="T2" fmla="*/ 2853523 w 2123675"/>
                <a:gd name="T3" fmla="*/ 665169 h 2123675"/>
                <a:gd name="T4" fmla="*/ 3026455 w 2123675"/>
                <a:gd name="T5" fmla="*/ 964695 h 2123675"/>
                <a:gd name="T6" fmla="*/ 2668805 w 2123675"/>
                <a:gd name="T7" fmla="*/ 1300883 h 2123675"/>
                <a:gd name="T8" fmla="*/ 2668805 w 2123675"/>
                <a:gd name="T9" fmla="*/ 1884632 h 2123675"/>
                <a:gd name="T10" fmla="*/ 3026455 w 2123675"/>
                <a:gd name="T11" fmla="*/ 2220820 h 2123675"/>
                <a:gd name="T12" fmla="*/ 2853523 w 2123675"/>
                <a:gd name="T13" fmla="*/ 2520346 h 2123675"/>
                <a:gd name="T14" fmla="*/ 2383552 w 2123675"/>
                <a:gd name="T15" fmla="*/ 2378705 h 2123675"/>
                <a:gd name="T16" fmla="*/ 1878010 w 2123675"/>
                <a:gd name="T17" fmla="*/ 2670579 h 2123675"/>
                <a:gd name="T18" fmla="*/ 1765688 w 2123675"/>
                <a:gd name="T19" fmla="*/ 3148406 h 2123675"/>
                <a:gd name="T20" fmla="*/ 1419826 w 2123675"/>
                <a:gd name="T21" fmla="*/ 3148406 h 2123675"/>
                <a:gd name="T22" fmla="*/ 1307505 w 2123675"/>
                <a:gd name="T23" fmla="*/ 2670579 h 2123675"/>
                <a:gd name="T24" fmla="*/ 801963 w 2123675"/>
                <a:gd name="T25" fmla="*/ 2378705 h 2123675"/>
                <a:gd name="T26" fmla="*/ 331992 w 2123675"/>
                <a:gd name="T27" fmla="*/ 2520346 h 2123675"/>
                <a:gd name="T28" fmla="*/ 159060 w 2123675"/>
                <a:gd name="T29" fmla="*/ 2220820 h 2123675"/>
                <a:gd name="T30" fmla="*/ 516710 w 2123675"/>
                <a:gd name="T31" fmla="*/ 1884632 h 2123675"/>
                <a:gd name="T32" fmla="*/ 516710 w 2123675"/>
                <a:gd name="T33" fmla="*/ 1300883 h 2123675"/>
                <a:gd name="T34" fmla="*/ 159060 w 2123675"/>
                <a:gd name="T35" fmla="*/ 964695 h 2123675"/>
                <a:gd name="T36" fmla="*/ 331992 w 2123675"/>
                <a:gd name="T37" fmla="*/ 665169 h 2123675"/>
                <a:gd name="T38" fmla="*/ 801963 w 2123675"/>
                <a:gd name="T39" fmla="*/ 806810 h 2123675"/>
                <a:gd name="T40" fmla="*/ 1307505 w 2123675"/>
                <a:gd name="T41" fmla="*/ 514936 h 2123675"/>
                <a:gd name="T42" fmla="*/ 1419826 w 2123675"/>
                <a:gd name="T43" fmla="*/ 37109 h 2123675"/>
                <a:gd name="T44" fmla="*/ 1765688 w 2123675"/>
                <a:gd name="T45" fmla="*/ 37109 h 2123675"/>
                <a:gd name="T46" fmla="*/ 1878010 w 2123675"/>
                <a:gd name="T47" fmla="*/ 514936 h 2123675"/>
                <a:gd name="T48" fmla="*/ 2383552 w 2123675"/>
                <a:gd name="T49" fmla="*/ 806810 h 21236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23675"/>
                <a:gd name="T76" fmla="*/ 0 h 2123675"/>
                <a:gd name="T77" fmla="*/ 2123675 w 2123675"/>
                <a:gd name="T78" fmla="*/ 2123675 h 21236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22F2CC"/>
            </a:solidFill>
            <a:ln w="12700" cap="flat" cmpd="sng">
              <a:solidFill>
                <a:schemeClr val="bg1"/>
              </a:solidFill>
              <a:bevel/>
              <a:headEnd/>
              <a:tailEnd/>
            </a:ln>
          </p:spPr>
          <p:txBody>
            <a:bodyPr lIns="746337" tIns="746337" rIns="746338" bIns="746338" anchor="ctr"/>
            <a:lstStyle/>
            <a:p>
              <a:endParaRPr lang="tr-TR"/>
            </a:p>
          </p:txBody>
        </p:sp>
        <p:sp>
          <p:nvSpPr>
            <p:cNvPr id="6187" name="椭圆 6"/>
            <p:cNvSpPr>
              <a:spLocks noChangeArrowheads="1"/>
            </p:cNvSpPr>
            <p:nvPr/>
          </p:nvSpPr>
          <p:spPr bwMode="auto">
            <a:xfrm>
              <a:off x="918143" y="918143"/>
              <a:ext cx="764675" cy="764675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SimSun" pitchFamily="2" charset="-122"/>
                <a:sym typeface="SimSun" pitchFamily="2" charset="-122"/>
              </a:endParaRPr>
            </a:p>
          </p:txBody>
        </p:sp>
      </p:grpSp>
      <p:grpSp>
        <p:nvGrpSpPr>
          <p:cNvPr id="3" name="组合 7"/>
          <p:cNvGrpSpPr>
            <a:grpSpLocks/>
          </p:cNvGrpSpPr>
          <p:nvPr/>
        </p:nvGrpSpPr>
        <p:grpSpPr bwMode="auto">
          <a:xfrm>
            <a:off x="6256338" y="2957732"/>
            <a:ext cx="2979737" cy="2979738"/>
            <a:chOff x="0" y="0"/>
            <a:chExt cx="2980266" cy="2980266"/>
          </a:xfrm>
        </p:grpSpPr>
        <p:sp>
          <p:nvSpPr>
            <p:cNvPr id="6184" name="任意多边形 8"/>
            <p:cNvSpPr>
              <a:spLocks noChangeArrowheads="1"/>
            </p:cNvSpPr>
            <p:nvPr/>
          </p:nvSpPr>
          <p:spPr bwMode="auto">
            <a:xfrm>
              <a:off x="0" y="0"/>
              <a:ext cx="2980266" cy="2980266"/>
            </a:xfrm>
            <a:custGeom>
              <a:avLst/>
              <a:gdLst>
                <a:gd name="T0" fmla="*/ 2115406 w 2980266"/>
                <a:gd name="T1" fmla="*/ 475169 h 2980266"/>
                <a:gd name="T2" fmla="*/ 2347223 w 2980266"/>
                <a:gd name="T3" fmla="*/ 280641 h 2980266"/>
                <a:gd name="T4" fmla="*/ 2532418 w 2980266"/>
                <a:gd name="T5" fmla="*/ 436038 h 2980266"/>
                <a:gd name="T6" fmla="*/ 2381100 w 2980266"/>
                <a:gd name="T7" fmla="*/ 698113 h 2980266"/>
                <a:gd name="T8" fmla="*/ 2621526 w 2980266"/>
                <a:gd name="T9" fmla="*/ 1114543 h 2980266"/>
                <a:gd name="T10" fmla="*/ 2924149 w 2980266"/>
                <a:gd name="T11" fmla="*/ 1114535 h 2980266"/>
                <a:gd name="T12" fmla="*/ 2966129 w 2980266"/>
                <a:gd name="T13" fmla="*/ 1352617 h 2980266"/>
                <a:gd name="T14" fmla="*/ 2681754 w 2980266"/>
                <a:gd name="T15" fmla="*/ 1456113 h 2980266"/>
                <a:gd name="T16" fmla="*/ 2598255 w 2980266"/>
                <a:gd name="T17" fmla="*/ 1929659 h 2980266"/>
                <a:gd name="T18" fmla="*/ 2830082 w 2980266"/>
                <a:gd name="T19" fmla="*/ 2124176 h 2980266"/>
                <a:gd name="T20" fmla="*/ 2709205 w 2980266"/>
                <a:gd name="T21" fmla="*/ 2333542 h 2980266"/>
                <a:gd name="T22" fmla="*/ 2424835 w 2980266"/>
                <a:gd name="T23" fmla="*/ 2230031 h 2980266"/>
                <a:gd name="T24" fmla="*/ 2056481 w 2980266"/>
                <a:gd name="T25" fmla="*/ 2539116 h 2980266"/>
                <a:gd name="T26" fmla="*/ 2109039 w 2980266"/>
                <a:gd name="T27" fmla="*/ 2837141 h 2980266"/>
                <a:gd name="T28" fmla="*/ 1881863 w 2980266"/>
                <a:gd name="T29" fmla="*/ 2919826 h 2980266"/>
                <a:gd name="T30" fmla="*/ 1730559 w 2980266"/>
                <a:gd name="T31" fmla="*/ 2657743 h 2980266"/>
                <a:gd name="T32" fmla="*/ 1249707 w 2980266"/>
                <a:gd name="T33" fmla="*/ 2657743 h 2980266"/>
                <a:gd name="T34" fmla="*/ 1098403 w 2980266"/>
                <a:gd name="T35" fmla="*/ 2919826 h 2980266"/>
                <a:gd name="T36" fmla="*/ 871227 w 2980266"/>
                <a:gd name="T37" fmla="*/ 2837141 h 2980266"/>
                <a:gd name="T38" fmla="*/ 923785 w 2980266"/>
                <a:gd name="T39" fmla="*/ 2539117 h 2980266"/>
                <a:gd name="T40" fmla="*/ 555431 w 2980266"/>
                <a:gd name="T41" fmla="*/ 2230032 h 2980266"/>
                <a:gd name="T42" fmla="*/ 271061 w 2980266"/>
                <a:gd name="T43" fmla="*/ 2333542 h 2980266"/>
                <a:gd name="T44" fmla="*/ 150184 w 2980266"/>
                <a:gd name="T45" fmla="*/ 2124176 h 2980266"/>
                <a:gd name="T46" fmla="*/ 382011 w 2980266"/>
                <a:gd name="T47" fmla="*/ 1929660 h 2980266"/>
                <a:gd name="T48" fmla="*/ 298512 w 2980266"/>
                <a:gd name="T49" fmla="*/ 1456114 h 2980266"/>
                <a:gd name="T50" fmla="*/ 14137 w 2980266"/>
                <a:gd name="T51" fmla="*/ 1352617 h 2980266"/>
                <a:gd name="T52" fmla="*/ 56117 w 2980266"/>
                <a:gd name="T53" fmla="*/ 1114535 h 2980266"/>
                <a:gd name="T54" fmla="*/ 358740 w 2980266"/>
                <a:gd name="T55" fmla="*/ 1114543 h 2980266"/>
                <a:gd name="T56" fmla="*/ 599166 w 2980266"/>
                <a:gd name="T57" fmla="*/ 698113 h 2980266"/>
                <a:gd name="T58" fmla="*/ 447848 w 2980266"/>
                <a:gd name="T59" fmla="*/ 436038 h 2980266"/>
                <a:gd name="T60" fmla="*/ 633043 w 2980266"/>
                <a:gd name="T61" fmla="*/ 280641 h 2980266"/>
                <a:gd name="T62" fmla="*/ 864860 w 2980266"/>
                <a:gd name="T63" fmla="*/ 475169 h 2980266"/>
                <a:gd name="T64" fmla="*/ 1316713 w 2980266"/>
                <a:gd name="T65" fmla="*/ 310708 h 2980266"/>
                <a:gd name="T66" fmla="*/ 1369255 w 2980266"/>
                <a:gd name="T67" fmla="*/ 12681 h 2980266"/>
                <a:gd name="T68" fmla="*/ 1611011 w 2980266"/>
                <a:gd name="T69" fmla="*/ 12681 h 2980266"/>
                <a:gd name="T70" fmla="*/ 1663553 w 2980266"/>
                <a:gd name="T71" fmla="*/ 310708 h 2980266"/>
                <a:gd name="T72" fmla="*/ 2115406 w 2980266"/>
                <a:gd name="T73" fmla="*/ 475169 h 29802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80266"/>
                <a:gd name="T112" fmla="*/ 0 h 2980266"/>
                <a:gd name="T113" fmla="*/ 2980266 w 2980266"/>
                <a:gd name="T114" fmla="*/ 2980266 h 29802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FFA146"/>
            </a:solidFill>
            <a:ln w="12700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661396" tIns="760343" rIns="661396" bIns="812465" anchor="ctr"/>
            <a:lstStyle/>
            <a:p>
              <a:endParaRPr lang="tr-TR"/>
            </a:p>
          </p:txBody>
        </p:sp>
        <p:sp>
          <p:nvSpPr>
            <p:cNvPr id="6185" name="椭圆 9"/>
            <p:cNvSpPr>
              <a:spLocks noChangeArrowheads="1"/>
            </p:cNvSpPr>
            <p:nvPr/>
          </p:nvSpPr>
          <p:spPr bwMode="auto">
            <a:xfrm>
              <a:off x="662133" y="662133"/>
              <a:ext cx="1656000" cy="165600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SimSun" pitchFamily="2" charset="-122"/>
                <a:sym typeface="SimSun" pitchFamily="2" charset="-122"/>
              </a:endParaRPr>
            </a:p>
          </p:txBody>
        </p:sp>
      </p:grpSp>
      <p:grpSp>
        <p:nvGrpSpPr>
          <p:cNvPr id="4" name="组合 10"/>
          <p:cNvGrpSpPr>
            <a:grpSpLocks/>
          </p:cNvGrpSpPr>
          <p:nvPr/>
        </p:nvGrpSpPr>
        <p:grpSpPr bwMode="auto">
          <a:xfrm>
            <a:off x="4522788" y="2266950"/>
            <a:ext cx="2166937" cy="2166938"/>
            <a:chOff x="0" y="0"/>
            <a:chExt cx="2167466" cy="2167466"/>
          </a:xfrm>
        </p:grpSpPr>
        <p:sp>
          <p:nvSpPr>
            <p:cNvPr id="6182" name="任意多边形 11"/>
            <p:cNvSpPr>
              <a:spLocks noChangeArrowheads="1"/>
            </p:cNvSpPr>
            <p:nvPr/>
          </p:nvSpPr>
          <p:spPr bwMode="auto">
            <a:xfrm>
              <a:off x="0" y="0"/>
              <a:ext cx="2167466" cy="2167466"/>
            </a:xfrm>
            <a:custGeom>
              <a:avLst/>
              <a:gdLst>
                <a:gd name="T0" fmla="*/ 1621800 w 2167466"/>
                <a:gd name="T1" fmla="*/ 548964 h 2167466"/>
                <a:gd name="T2" fmla="*/ 1941574 w 2167466"/>
                <a:gd name="T3" fmla="*/ 452590 h 2167466"/>
                <a:gd name="T4" fmla="*/ 2059240 w 2167466"/>
                <a:gd name="T5" fmla="*/ 656392 h 2167466"/>
                <a:gd name="T6" fmla="*/ 1815890 w 2167466"/>
                <a:gd name="T7" fmla="*/ 885138 h 2167466"/>
                <a:gd name="T8" fmla="*/ 1815890 w 2167466"/>
                <a:gd name="T9" fmla="*/ 1282328 h 2167466"/>
                <a:gd name="T10" fmla="*/ 2059240 w 2167466"/>
                <a:gd name="T11" fmla="*/ 1511074 h 2167466"/>
                <a:gd name="T12" fmla="*/ 1941574 w 2167466"/>
                <a:gd name="T13" fmla="*/ 1714876 h 2167466"/>
                <a:gd name="T14" fmla="*/ 1621800 w 2167466"/>
                <a:gd name="T15" fmla="*/ 1618502 h 2167466"/>
                <a:gd name="T16" fmla="*/ 1277823 w 2167466"/>
                <a:gd name="T17" fmla="*/ 1817097 h 2167466"/>
                <a:gd name="T18" fmla="*/ 1201398 w 2167466"/>
                <a:gd name="T19" fmla="*/ 2142217 h 2167466"/>
                <a:gd name="T20" fmla="*/ 966068 w 2167466"/>
                <a:gd name="T21" fmla="*/ 2142217 h 2167466"/>
                <a:gd name="T22" fmla="*/ 889643 w 2167466"/>
                <a:gd name="T23" fmla="*/ 1817097 h 2167466"/>
                <a:gd name="T24" fmla="*/ 545666 w 2167466"/>
                <a:gd name="T25" fmla="*/ 1618502 h 2167466"/>
                <a:gd name="T26" fmla="*/ 225892 w 2167466"/>
                <a:gd name="T27" fmla="*/ 1714876 h 2167466"/>
                <a:gd name="T28" fmla="*/ 108226 w 2167466"/>
                <a:gd name="T29" fmla="*/ 1511074 h 2167466"/>
                <a:gd name="T30" fmla="*/ 351576 w 2167466"/>
                <a:gd name="T31" fmla="*/ 1282328 h 2167466"/>
                <a:gd name="T32" fmla="*/ 351576 w 2167466"/>
                <a:gd name="T33" fmla="*/ 885138 h 2167466"/>
                <a:gd name="T34" fmla="*/ 108226 w 2167466"/>
                <a:gd name="T35" fmla="*/ 656392 h 2167466"/>
                <a:gd name="T36" fmla="*/ 225892 w 2167466"/>
                <a:gd name="T37" fmla="*/ 452590 h 2167466"/>
                <a:gd name="T38" fmla="*/ 545666 w 2167466"/>
                <a:gd name="T39" fmla="*/ 548964 h 2167466"/>
                <a:gd name="T40" fmla="*/ 889643 w 2167466"/>
                <a:gd name="T41" fmla="*/ 350369 h 2167466"/>
                <a:gd name="T42" fmla="*/ 966068 w 2167466"/>
                <a:gd name="T43" fmla="*/ 25249 h 2167466"/>
                <a:gd name="T44" fmla="*/ 1201398 w 2167466"/>
                <a:gd name="T45" fmla="*/ 25249 h 2167466"/>
                <a:gd name="T46" fmla="*/ 1277823 w 2167466"/>
                <a:gd name="T47" fmla="*/ 350369 h 2167466"/>
                <a:gd name="T48" fmla="*/ 1621800 w 2167466"/>
                <a:gd name="T49" fmla="*/ 548964 h 21674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67466"/>
                <a:gd name="T76" fmla="*/ 0 h 2167466"/>
                <a:gd name="T77" fmla="*/ 2167466 w 2167466"/>
                <a:gd name="T78" fmla="*/ 2167466 h 21674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FF4664"/>
            </a:solidFill>
            <a:ln w="12700" cap="flat" cmpd="sng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583766" tIns="587064" rIns="583766" bIns="587064" anchor="ctr"/>
            <a:lstStyle/>
            <a:p>
              <a:endParaRPr lang="tr-TR"/>
            </a:p>
          </p:txBody>
        </p:sp>
        <p:sp>
          <p:nvSpPr>
            <p:cNvPr id="6183" name="椭圆 12"/>
            <p:cNvSpPr>
              <a:spLocks noChangeArrowheads="1"/>
            </p:cNvSpPr>
            <p:nvPr/>
          </p:nvSpPr>
          <p:spPr bwMode="auto">
            <a:xfrm>
              <a:off x="543733" y="543733"/>
              <a:ext cx="1080000" cy="1080000"/>
            </a:xfrm>
            <a:prstGeom prst="ellipse">
              <a:avLst/>
            </a:prstGeom>
            <a:solidFill>
              <a:schemeClr val="bg1"/>
            </a:solidFill>
            <a:ln w="12700">
              <a:noFill/>
              <a:bevel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buFont typeface="Arial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SimSun" pitchFamily="2" charset="-122"/>
                <a:sym typeface="SimSun" pitchFamily="2" charset="-122"/>
              </a:endParaRPr>
            </a:p>
          </p:txBody>
        </p:sp>
      </p:grpSp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8542780" y="1368822"/>
            <a:ext cx="2123640" cy="1258519"/>
            <a:chOff x="671161" y="51174"/>
            <a:chExt cx="2123448" cy="1260346"/>
          </a:xfrm>
        </p:grpSpPr>
        <p:sp>
          <p:nvSpPr>
            <p:cNvPr id="6180" name="直接连接符 15"/>
            <p:cNvSpPr>
              <a:spLocks noChangeShapeType="1"/>
            </p:cNvSpPr>
            <p:nvPr/>
          </p:nvSpPr>
          <p:spPr bwMode="auto">
            <a:xfrm>
              <a:off x="671161" y="51174"/>
              <a:ext cx="1" cy="48588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bevel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81" name="矩形 16"/>
            <p:cNvSpPr>
              <a:spLocks noChangeArrowheads="1"/>
            </p:cNvSpPr>
            <p:nvPr/>
          </p:nvSpPr>
          <p:spPr bwMode="auto">
            <a:xfrm>
              <a:off x="719697" y="109448"/>
              <a:ext cx="2074912" cy="1202072"/>
            </a:xfrm>
            <a:prstGeom prst="rect">
              <a:avLst/>
            </a:prstGeom>
            <a:solidFill>
              <a:srgbClr val="22F2CC"/>
            </a:solidFill>
            <a:ln w="9525">
              <a:noFill/>
              <a:bevel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dirty="0" err="1" smtClean="0"/>
                <a:t>hipotiroidi</a:t>
              </a:r>
              <a:r>
                <a:rPr lang="tr-TR" dirty="0" smtClean="0"/>
                <a:t> ve </a:t>
              </a:r>
              <a:r>
                <a:rPr lang="tr-TR" dirty="0" err="1" smtClean="0"/>
                <a:t>valproik</a:t>
              </a:r>
              <a:r>
                <a:rPr lang="tr-TR" dirty="0" smtClean="0"/>
                <a:t> asit tedavisi </a:t>
              </a:r>
              <a:r>
                <a:rPr lang="tr-TR" dirty="0" err="1" smtClean="0"/>
                <a:t>vWf</a:t>
              </a:r>
              <a:r>
                <a:rPr lang="tr-TR" dirty="0" smtClean="0"/>
                <a:t> düzeyini</a:t>
              </a:r>
            </a:p>
            <a:p>
              <a:r>
                <a:rPr lang="tr-TR" dirty="0" smtClean="0"/>
                <a:t>azaltır.</a:t>
              </a:r>
              <a:endParaRPr 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endParaRPr>
            </a:p>
          </p:txBody>
        </p:sp>
      </p:grpSp>
      <p:grpSp>
        <p:nvGrpSpPr>
          <p:cNvPr id="6" name="组合 17"/>
          <p:cNvGrpSpPr>
            <a:grpSpLocks/>
          </p:cNvGrpSpPr>
          <p:nvPr/>
        </p:nvGrpSpPr>
        <p:grpSpPr bwMode="auto">
          <a:xfrm>
            <a:off x="731520" y="2070661"/>
            <a:ext cx="3404382" cy="2308324"/>
            <a:chOff x="635298" y="-227754"/>
            <a:chExt cx="2074912" cy="2305444"/>
          </a:xfrm>
        </p:grpSpPr>
        <p:sp>
          <p:nvSpPr>
            <p:cNvPr id="6177" name="直接连接符 19"/>
            <p:cNvSpPr>
              <a:spLocks noChangeShapeType="1"/>
            </p:cNvSpPr>
            <p:nvPr/>
          </p:nvSpPr>
          <p:spPr bwMode="auto">
            <a:xfrm>
              <a:off x="671161" y="51174"/>
              <a:ext cx="1" cy="485881"/>
            </a:xfrm>
            <a:prstGeom prst="line">
              <a:avLst/>
            </a:prstGeom>
            <a:noFill/>
            <a:ln w="6350">
              <a:solidFill>
                <a:srgbClr val="F5F6F8"/>
              </a:solidFill>
              <a:prstDash val="dash"/>
              <a:bevel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78" name="矩形 20"/>
            <p:cNvSpPr>
              <a:spLocks noChangeArrowheads="1"/>
            </p:cNvSpPr>
            <p:nvPr/>
          </p:nvSpPr>
          <p:spPr bwMode="auto">
            <a:xfrm>
              <a:off x="635298" y="-227754"/>
              <a:ext cx="2074912" cy="2305444"/>
            </a:xfrm>
            <a:prstGeom prst="rect">
              <a:avLst/>
            </a:prstGeom>
            <a:solidFill>
              <a:srgbClr val="FF4664"/>
            </a:solidFill>
            <a:ln w="9525">
              <a:noFill/>
              <a:bevel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tr-TR" dirty="0" smtClean="0"/>
                <a:t>gebelik</a:t>
              </a:r>
              <a:r>
                <a:rPr lang="tr-TR" dirty="0" smtClean="0"/>
                <a:t>, östrojen, </a:t>
              </a:r>
              <a:r>
                <a:rPr lang="tr-TR" dirty="0" err="1" smtClean="0"/>
                <a:t>progesteron</a:t>
              </a:r>
              <a:r>
                <a:rPr lang="tr-TR" dirty="0" smtClean="0"/>
                <a:t>, </a:t>
              </a:r>
              <a:r>
                <a:rPr lang="tr-TR" dirty="0" err="1" smtClean="0"/>
                <a:t>glukokortikoid</a:t>
              </a:r>
              <a:r>
                <a:rPr lang="tr-TR" dirty="0" smtClean="0"/>
                <a:t> tedavileri</a:t>
              </a:r>
              <a:r>
                <a:rPr lang="tr-TR" dirty="0" smtClean="0"/>
                <a:t>, adrenalin veya adrenalin </a:t>
              </a:r>
              <a:r>
                <a:rPr lang="tr-TR" dirty="0" err="1" smtClean="0"/>
                <a:t>salınımını</a:t>
              </a:r>
              <a:r>
                <a:rPr lang="tr-TR" dirty="0" smtClean="0"/>
                <a:t> artıran </a:t>
              </a:r>
              <a:r>
                <a:rPr lang="tr-TR" dirty="0" smtClean="0"/>
                <a:t>stres ve </a:t>
              </a:r>
              <a:r>
                <a:rPr lang="tr-TR" dirty="0" smtClean="0"/>
                <a:t>ağır egzersiz, </a:t>
              </a:r>
              <a:r>
                <a:rPr lang="tr-TR" dirty="0" err="1" smtClean="0"/>
                <a:t>hipertiroidi</a:t>
              </a:r>
              <a:r>
                <a:rPr lang="tr-TR" dirty="0" smtClean="0"/>
                <a:t>, </a:t>
              </a:r>
              <a:r>
                <a:rPr lang="tr-TR" dirty="0" err="1" smtClean="0"/>
                <a:t>inflamatuar</a:t>
              </a:r>
              <a:r>
                <a:rPr lang="tr-TR" dirty="0" smtClean="0"/>
                <a:t> </a:t>
              </a:r>
              <a:r>
                <a:rPr lang="tr-TR" dirty="0" smtClean="0"/>
                <a:t>hastalıklar, </a:t>
              </a:r>
              <a:r>
                <a:rPr lang="tr-TR" dirty="0" err="1" smtClean="0"/>
                <a:t>vaskülitler</a:t>
              </a:r>
              <a:r>
                <a:rPr lang="tr-TR" dirty="0" smtClean="0"/>
                <a:t>, diyabet</a:t>
              </a:r>
              <a:r>
                <a:rPr lang="tr-TR" dirty="0" smtClean="0"/>
                <a:t>, karaciğer ve böbrek hastalıkları </a:t>
              </a:r>
              <a:r>
                <a:rPr lang="tr-TR" dirty="0" err="1" smtClean="0"/>
                <a:t>vWf</a:t>
              </a:r>
              <a:r>
                <a:rPr lang="tr-TR" dirty="0" smtClean="0"/>
                <a:t> düzeyini</a:t>
              </a:r>
            </a:p>
            <a:p>
              <a:r>
                <a:rPr lang="tr-TR" dirty="0" smtClean="0"/>
                <a:t>artırır</a:t>
              </a:r>
              <a:endParaRPr 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endParaRPr>
            </a:p>
          </p:txBody>
        </p:sp>
      </p:grpSp>
      <p:grpSp>
        <p:nvGrpSpPr>
          <p:cNvPr id="7" name="组合 21"/>
          <p:cNvGrpSpPr>
            <a:grpSpLocks/>
          </p:cNvGrpSpPr>
          <p:nvPr/>
        </p:nvGrpSpPr>
        <p:grpSpPr bwMode="auto">
          <a:xfrm>
            <a:off x="3938954" y="4716679"/>
            <a:ext cx="2383087" cy="1754326"/>
            <a:chOff x="671161" y="-327284"/>
            <a:chExt cx="2137513" cy="1756874"/>
          </a:xfrm>
        </p:grpSpPr>
        <p:sp>
          <p:nvSpPr>
            <p:cNvPr id="6174" name="直接连接符 23"/>
            <p:cNvSpPr>
              <a:spLocks noChangeShapeType="1"/>
            </p:cNvSpPr>
            <p:nvPr/>
          </p:nvSpPr>
          <p:spPr bwMode="auto">
            <a:xfrm>
              <a:off x="671161" y="51174"/>
              <a:ext cx="1" cy="48588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prstDash val="dash"/>
              <a:bevel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175" name="矩形 24"/>
            <p:cNvSpPr>
              <a:spLocks noChangeArrowheads="1"/>
            </p:cNvSpPr>
            <p:nvPr/>
          </p:nvSpPr>
          <p:spPr bwMode="auto">
            <a:xfrm>
              <a:off x="733762" y="-327284"/>
              <a:ext cx="2074912" cy="1756874"/>
            </a:xfrm>
            <a:prstGeom prst="rect">
              <a:avLst/>
            </a:prstGeom>
            <a:solidFill>
              <a:srgbClr val="427172"/>
            </a:solidFill>
            <a:ln w="9525">
              <a:noFill/>
              <a:bevel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dirty="0" smtClean="0"/>
                <a:t>kan </a:t>
              </a:r>
              <a:r>
                <a:rPr lang="tr-TR" dirty="0" smtClean="0"/>
                <a:t>grubu O olan bireylerin </a:t>
              </a:r>
              <a:r>
                <a:rPr lang="tr-TR" dirty="0" err="1" smtClean="0"/>
                <a:t>vWf</a:t>
              </a:r>
              <a:r>
                <a:rPr lang="tr-TR" dirty="0" smtClean="0"/>
                <a:t> düzeyi diğer gruplardan</a:t>
              </a:r>
            </a:p>
            <a:p>
              <a:r>
                <a:rPr lang="tr-TR" dirty="0" smtClean="0"/>
                <a:t>yaklaşık %25 daha düşük düzeydedir</a:t>
              </a:r>
              <a:endParaRPr 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endParaRPr>
            </a:p>
          </p:txBody>
        </p:sp>
      </p:grpSp>
      <p:sp>
        <p:nvSpPr>
          <p:cNvPr id="8228" name="矩形 27"/>
          <p:cNvSpPr>
            <a:spLocks noChangeArrowheads="1"/>
          </p:cNvSpPr>
          <p:nvPr/>
        </p:nvSpPr>
        <p:spPr bwMode="auto">
          <a:xfrm>
            <a:off x="0" y="4873674"/>
            <a:ext cx="2397125" cy="523875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>
              <a:spcBef>
                <a:spcPts val="1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rPr>
              <a:t>点击添加数据说明</a:t>
            </a:r>
            <a:endParaRPr lang="en-US" sz="14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Microsoft YaHei" pitchFamily="34" charset="-122"/>
            </a:endParaRPr>
          </a:p>
          <a:p>
            <a:pPr marL="285750" indent="-285750" algn="ctr" eaLnBrk="1" hangingPunct="1">
              <a:spcBef>
                <a:spcPts val="1000"/>
              </a:spcBef>
              <a:buFont typeface="Wingdings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sym typeface="Microsoft YaHei" pitchFamily="34" charset="-122"/>
              </a:rPr>
              <a:t>点击添加数据说明</a:t>
            </a:r>
            <a:endParaRPr lang="en-US" sz="14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sym typeface="Microsoft YaHei" pitchFamily="34" charset="-122"/>
            </a:endParaRPr>
          </a:p>
        </p:txBody>
      </p:sp>
      <p:sp>
        <p:nvSpPr>
          <p:cNvPr id="6168" name="Freeform 9"/>
          <p:cNvSpPr>
            <a:spLocks noEditPoints="1" noChangeArrowheads="1"/>
          </p:cNvSpPr>
          <p:nvPr/>
        </p:nvSpPr>
        <p:spPr bwMode="auto">
          <a:xfrm>
            <a:off x="7092950" y="3825875"/>
            <a:ext cx="1270000" cy="1276350"/>
          </a:xfrm>
          <a:custGeom>
            <a:avLst/>
            <a:gdLst>
              <a:gd name="T0" fmla="*/ 2147483646 w 199"/>
              <a:gd name="T1" fmla="*/ 2147483646 h 200"/>
              <a:gd name="T2" fmla="*/ 2147483646 w 199"/>
              <a:gd name="T3" fmla="*/ 2147483646 h 200"/>
              <a:gd name="T4" fmla="*/ 2147483646 w 199"/>
              <a:gd name="T5" fmla="*/ 2147483646 h 200"/>
              <a:gd name="T6" fmla="*/ 2147483646 w 199"/>
              <a:gd name="T7" fmla="*/ 2117790119 h 200"/>
              <a:gd name="T8" fmla="*/ 2147483646 w 199"/>
              <a:gd name="T9" fmla="*/ 1343983787 h 200"/>
              <a:gd name="T10" fmla="*/ 2147483646 w 199"/>
              <a:gd name="T11" fmla="*/ 977441594 h 200"/>
              <a:gd name="T12" fmla="*/ 2147483646 w 199"/>
              <a:gd name="T13" fmla="*/ 977441594 h 200"/>
              <a:gd name="T14" fmla="*/ 2147483646 w 199"/>
              <a:gd name="T15" fmla="*/ 1466162390 h 200"/>
              <a:gd name="T16" fmla="*/ 2147483646 w 199"/>
              <a:gd name="T17" fmla="*/ 1221805183 h 200"/>
              <a:gd name="T18" fmla="*/ 2147483646 w 199"/>
              <a:gd name="T19" fmla="*/ 529449125 h 200"/>
              <a:gd name="T20" fmla="*/ 2147483646 w 199"/>
              <a:gd name="T21" fmla="*/ 0 h 200"/>
              <a:gd name="T22" fmla="*/ 2147483646 w 199"/>
              <a:gd name="T23" fmla="*/ 0 h 200"/>
              <a:gd name="T24" fmla="*/ 2147483646 w 199"/>
              <a:gd name="T25" fmla="*/ 529449125 h 200"/>
              <a:gd name="T26" fmla="*/ 2147483646 w 199"/>
              <a:gd name="T27" fmla="*/ 1221805183 h 200"/>
              <a:gd name="T28" fmla="*/ 2147483646 w 199"/>
              <a:gd name="T29" fmla="*/ 1466162390 h 200"/>
              <a:gd name="T30" fmla="*/ 2117894121 w 199"/>
              <a:gd name="T31" fmla="*/ 977441594 h 200"/>
              <a:gd name="T32" fmla="*/ 1344049296 w 199"/>
              <a:gd name="T33" fmla="*/ 977441594 h 200"/>
              <a:gd name="T34" fmla="*/ 977491558 w 199"/>
              <a:gd name="T35" fmla="*/ 1343983787 h 200"/>
              <a:gd name="T36" fmla="*/ 977491558 w 199"/>
              <a:gd name="T37" fmla="*/ 2117790119 h 200"/>
              <a:gd name="T38" fmla="*/ 1466237337 w 199"/>
              <a:gd name="T39" fmla="*/ 2147483646 h 200"/>
              <a:gd name="T40" fmla="*/ 1181131910 w 199"/>
              <a:gd name="T41" fmla="*/ 2147483646 h 200"/>
              <a:gd name="T42" fmla="*/ 529475126 w 199"/>
              <a:gd name="T43" fmla="*/ 2147483646 h 200"/>
              <a:gd name="T44" fmla="*/ 0 w 199"/>
              <a:gd name="T45" fmla="*/ 2147483646 h 200"/>
              <a:gd name="T46" fmla="*/ 0 w 199"/>
              <a:gd name="T47" fmla="*/ 2147483646 h 200"/>
              <a:gd name="T48" fmla="*/ 529475126 w 199"/>
              <a:gd name="T49" fmla="*/ 2147483646 h 200"/>
              <a:gd name="T50" fmla="*/ 1181131910 w 199"/>
              <a:gd name="T51" fmla="*/ 2147483646 h 200"/>
              <a:gd name="T52" fmla="*/ 1425507990 w 199"/>
              <a:gd name="T53" fmla="*/ 2147483646 h 200"/>
              <a:gd name="T54" fmla="*/ 977491558 w 199"/>
              <a:gd name="T55" fmla="*/ 2147483646 h 200"/>
              <a:gd name="T56" fmla="*/ 977491558 w 199"/>
              <a:gd name="T57" fmla="*/ 2147483646 h 200"/>
              <a:gd name="T58" fmla="*/ 1344049296 w 199"/>
              <a:gd name="T59" fmla="*/ 2147483646 h 200"/>
              <a:gd name="T60" fmla="*/ 2117894121 w 199"/>
              <a:gd name="T61" fmla="*/ 2147483646 h 200"/>
              <a:gd name="T62" fmla="*/ 2147483646 w 199"/>
              <a:gd name="T63" fmla="*/ 2147483646 h 200"/>
              <a:gd name="T64" fmla="*/ 2147483646 w 199"/>
              <a:gd name="T65" fmla="*/ 2147483646 h 200"/>
              <a:gd name="T66" fmla="*/ 2147483646 w 199"/>
              <a:gd name="T67" fmla="*/ 2147483646 h 200"/>
              <a:gd name="T68" fmla="*/ 2147483646 w 199"/>
              <a:gd name="T69" fmla="*/ 2147483646 h 200"/>
              <a:gd name="T70" fmla="*/ 2147483646 w 199"/>
              <a:gd name="T71" fmla="*/ 2147483646 h 200"/>
              <a:gd name="T72" fmla="*/ 2147483646 w 199"/>
              <a:gd name="T73" fmla="*/ 2147483646 h 200"/>
              <a:gd name="T74" fmla="*/ 2147483646 w 199"/>
              <a:gd name="T75" fmla="*/ 2147483646 h 200"/>
              <a:gd name="T76" fmla="*/ 2147483646 w 199"/>
              <a:gd name="T77" fmla="*/ 2147483646 h 200"/>
              <a:gd name="T78" fmla="*/ 2147483646 w 199"/>
              <a:gd name="T79" fmla="*/ 2147483646 h 200"/>
              <a:gd name="T80" fmla="*/ 2147483646 w 199"/>
              <a:gd name="T81" fmla="*/ 2147483646 h 200"/>
              <a:gd name="T82" fmla="*/ 2147483646 w 199"/>
              <a:gd name="T83" fmla="*/ 2147483646 h 200"/>
              <a:gd name="T84" fmla="*/ 2147483646 w 199"/>
              <a:gd name="T85" fmla="*/ 2147483646 h 200"/>
              <a:gd name="T86" fmla="*/ 2147483646 w 199"/>
              <a:gd name="T87" fmla="*/ 2147483646 h 200"/>
              <a:gd name="T88" fmla="*/ 2147483646 w 199"/>
              <a:gd name="T89" fmla="*/ 2147483646 h 200"/>
              <a:gd name="T90" fmla="*/ 2147483646 w 199"/>
              <a:gd name="T91" fmla="*/ 2147483646 h 200"/>
              <a:gd name="T92" fmla="*/ 2147483646 w 199"/>
              <a:gd name="T93" fmla="*/ 2147483646 h 200"/>
              <a:gd name="T94" fmla="*/ 2147483646 w 199"/>
              <a:gd name="T95" fmla="*/ 2147483646 h 200"/>
              <a:gd name="T96" fmla="*/ 2147483646 w 199"/>
              <a:gd name="T97" fmla="*/ 2147483646 h 200"/>
              <a:gd name="T98" fmla="*/ 2147483646 w 199"/>
              <a:gd name="T99" fmla="*/ 2147483646 h 200"/>
              <a:gd name="T100" fmla="*/ 2147483646 w 199"/>
              <a:gd name="T101" fmla="*/ 2147483646 h 200"/>
              <a:gd name="T102" fmla="*/ 2147483646 w 199"/>
              <a:gd name="T103" fmla="*/ 2147483646 h 200"/>
              <a:gd name="T104" fmla="*/ 2147483646 w 199"/>
              <a:gd name="T105" fmla="*/ 2147483646 h 200"/>
              <a:gd name="T106" fmla="*/ 2147483646 w 199"/>
              <a:gd name="T107" fmla="*/ 2147483646 h 200"/>
              <a:gd name="T108" fmla="*/ 2147483646 w 199"/>
              <a:gd name="T109" fmla="*/ 2147483646 h 200"/>
              <a:gd name="T110" fmla="*/ 2147483646 w 199"/>
              <a:gd name="T111" fmla="*/ 2147483646 h 200"/>
              <a:gd name="T112" fmla="*/ 2147483646 w 199"/>
              <a:gd name="T113" fmla="*/ 2147483646 h 200"/>
              <a:gd name="T114" fmla="*/ 2147483646 w 199"/>
              <a:gd name="T115" fmla="*/ 2147483646 h 200"/>
              <a:gd name="T116" fmla="*/ 2147483646 w 199"/>
              <a:gd name="T117" fmla="*/ 2147483646 h 2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9"/>
              <a:gd name="T178" fmla="*/ 0 h 200"/>
              <a:gd name="T179" fmla="*/ 199 w 199"/>
              <a:gd name="T180" fmla="*/ 200 h 2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9" h="200">
                <a:moveTo>
                  <a:pt x="186" y="80"/>
                </a:moveTo>
                <a:cubicBezTo>
                  <a:pt x="170" y="80"/>
                  <a:pt x="170" y="80"/>
                  <a:pt x="170" y="80"/>
                </a:cubicBezTo>
                <a:cubicBezTo>
                  <a:pt x="168" y="74"/>
                  <a:pt x="166" y="69"/>
                  <a:pt x="163" y="64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80" y="47"/>
                  <a:pt x="180" y="38"/>
                  <a:pt x="175" y="33"/>
                </a:cubicBezTo>
                <a:cubicBezTo>
                  <a:pt x="165" y="24"/>
                  <a:pt x="165" y="24"/>
                  <a:pt x="165" y="24"/>
                </a:cubicBezTo>
                <a:cubicBezTo>
                  <a:pt x="160" y="19"/>
                  <a:pt x="152" y="19"/>
                  <a:pt x="146" y="24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0" y="33"/>
                  <a:pt x="125" y="31"/>
                  <a:pt x="120" y="30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6"/>
                  <a:pt x="114" y="0"/>
                  <a:pt x="106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6" y="0"/>
                  <a:pt x="80" y="6"/>
                  <a:pt x="80" y="13"/>
                </a:cubicBezTo>
                <a:cubicBezTo>
                  <a:pt x="80" y="30"/>
                  <a:pt x="80" y="30"/>
                  <a:pt x="80" y="30"/>
                </a:cubicBezTo>
                <a:cubicBezTo>
                  <a:pt x="74" y="31"/>
                  <a:pt x="69" y="33"/>
                  <a:pt x="64" y="36"/>
                </a:cubicBezTo>
                <a:cubicBezTo>
                  <a:pt x="52" y="24"/>
                  <a:pt x="52" y="24"/>
                  <a:pt x="52" y="24"/>
                </a:cubicBezTo>
                <a:cubicBezTo>
                  <a:pt x="47" y="19"/>
                  <a:pt x="38" y="19"/>
                  <a:pt x="33" y="24"/>
                </a:cubicBezTo>
                <a:cubicBezTo>
                  <a:pt x="24" y="33"/>
                  <a:pt x="24" y="33"/>
                  <a:pt x="24" y="33"/>
                </a:cubicBezTo>
                <a:cubicBezTo>
                  <a:pt x="18" y="38"/>
                  <a:pt x="18" y="47"/>
                  <a:pt x="24" y="52"/>
                </a:cubicBezTo>
                <a:cubicBezTo>
                  <a:pt x="36" y="64"/>
                  <a:pt x="36" y="64"/>
                  <a:pt x="36" y="64"/>
                </a:cubicBezTo>
                <a:cubicBezTo>
                  <a:pt x="33" y="69"/>
                  <a:pt x="31" y="74"/>
                  <a:pt x="29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6" y="80"/>
                  <a:pt x="0" y="86"/>
                  <a:pt x="0" y="93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4"/>
                  <a:pt x="6" y="120"/>
                  <a:pt x="13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1" y="125"/>
                  <a:pt x="33" y="130"/>
                  <a:pt x="35" y="135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18" y="152"/>
                  <a:pt x="18" y="160"/>
                  <a:pt x="24" y="166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8" y="180"/>
                  <a:pt x="47" y="180"/>
                  <a:pt x="52" y="175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9" y="166"/>
                  <a:pt x="74" y="169"/>
                  <a:pt x="80" y="170"/>
                </a:cubicBezTo>
                <a:cubicBezTo>
                  <a:pt x="80" y="186"/>
                  <a:pt x="80" y="186"/>
                  <a:pt x="80" y="186"/>
                </a:cubicBezTo>
                <a:cubicBezTo>
                  <a:pt x="80" y="194"/>
                  <a:pt x="86" y="200"/>
                  <a:pt x="93" y="200"/>
                </a:cubicBezTo>
                <a:cubicBezTo>
                  <a:pt x="106" y="200"/>
                  <a:pt x="106" y="200"/>
                  <a:pt x="106" y="200"/>
                </a:cubicBezTo>
                <a:cubicBezTo>
                  <a:pt x="114" y="200"/>
                  <a:pt x="120" y="194"/>
                  <a:pt x="120" y="186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5" y="169"/>
                  <a:pt x="130" y="166"/>
                  <a:pt x="135" y="164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2" y="180"/>
                  <a:pt x="160" y="180"/>
                  <a:pt x="165" y="175"/>
                </a:cubicBezTo>
                <a:cubicBezTo>
                  <a:pt x="175" y="166"/>
                  <a:pt x="175" y="166"/>
                  <a:pt x="175" y="166"/>
                </a:cubicBezTo>
                <a:cubicBezTo>
                  <a:pt x="180" y="160"/>
                  <a:pt x="180" y="152"/>
                  <a:pt x="175" y="147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166" y="131"/>
                  <a:pt x="168" y="125"/>
                  <a:pt x="170" y="120"/>
                </a:cubicBezTo>
                <a:cubicBezTo>
                  <a:pt x="186" y="120"/>
                  <a:pt x="186" y="120"/>
                  <a:pt x="186" y="120"/>
                </a:cubicBezTo>
                <a:cubicBezTo>
                  <a:pt x="193" y="120"/>
                  <a:pt x="199" y="114"/>
                  <a:pt x="199" y="107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99" y="86"/>
                  <a:pt x="193" y="80"/>
                  <a:pt x="186" y="80"/>
                </a:cubicBezTo>
                <a:close/>
                <a:moveTo>
                  <a:pt x="100" y="140"/>
                </a:moveTo>
                <a:cubicBezTo>
                  <a:pt x="78" y="140"/>
                  <a:pt x="60" y="122"/>
                  <a:pt x="60" y="100"/>
                </a:cubicBezTo>
                <a:cubicBezTo>
                  <a:pt x="60" y="78"/>
                  <a:pt x="78" y="60"/>
                  <a:pt x="100" y="60"/>
                </a:cubicBezTo>
                <a:cubicBezTo>
                  <a:pt x="122" y="60"/>
                  <a:pt x="139" y="78"/>
                  <a:pt x="139" y="100"/>
                </a:cubicBezTo>
                <a:cubicBezTo>
                  <a:pt x="139" y="122"/>
                  <a:pt x="122" y="140"/>
                  <a:pt x="100" y="140"/>
                </a:cubicBezTo>
                <a:close/>
                <a:moveTo>
                  <a:pt x="100" y="80"/>
                </a:moveTo>
                <a:cubicBezTo>
                  <a:pt x="89" y="80"/>
                  <a:pt x="80" y="89"/>
                  <a:pt x="80" y="100"/>
                </a:cubicBezTo>
                <a:cubicBezTo>
                  <a:pt x="80" y="111"/>
                  <a:pt x="89" y="120"/>
                  <a:pt x="100" y="120"/>
                </a:cubicBezTo>
                <a:cubicBezTo>
                  <a:pt x="111" y="120"/>
                  <a:pt x="120" y="111"/>
                  <a:pt x="120" y="100"/>
                </a:cubicBezTo>
                <a:cubicBezTo>
                  <a:pt x="120" y="89"/>
                  <a:pt x="111" y="80"/>
                  <a:pt x="100" y="80"/>
                </a:cubicBezTo>
                <a:close/>
              </a:path>
            </a:pathLst>
          </a:custGeom>
          <a:solidFill>
            <a:srgbClr val="427172"/>
          </a:solidFill>
          <a:ln w="9525" cmpd="sng">
            <a:solidFill>
              <a:srgbClr val="F5F6F8"/>
            </a:solidFill>
            <a:bevel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6172" name="灯片编号占位符 8"/>
          <p:cNvSpPr>
            <a:spLocks noChangeArrowheads="1"/>
          </p:cNvSpPr>
          <p:nvPr/>
        </p:nvSpPr>
        <p:spPr bwMode="auto">
          <a:xfrm>
            <a:off x="12387263" y="5805488"/>
            <a:ext cx="434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fld id="{7835B1CE-095F-4B79-9775-BDF3024425AD}" type="slidenum">
              <a:rPr lang="en-US" altLang="zh-CN">
                <a:solidFill>
                  <a:srgbClr val="000000"/>
                </a:solidFill>
                <a:latin typeface="Calibri" pitchFamily="34" charset="0"/>
                <a:sym typeface="Calibri" pitchFamily="34" charset="0"/>
              </a:rPr>
              <a:pPr eaLnBrk="1" hangingPunct="1">
                <a:buFont typeface="Arial" pitchFamily="34" charset="0"/>
                <a:buNone/>
              </a:pPr>
              <a:t>15</a:t>
            </a:fld>
            <a:endParaRPr lang="en-US" altLang="zh-CN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6" name="Freeform 9"/>
          <p:cNvSpPr>
            <a:spLocks noEditPoints="1" noChangeArrowheads="1"/>
          </p:cNvSpPr>
          <p:nvPr/>
        </p:nvSpPr>
        <p:spPr bwMode="auto">
          <a:xfrm>
            <a:off x="5176911" y="2954216"/>
            <a:ext cx="858130" cy="858129"/>
          </a:xfrm>
          <a:custGeom>
            <a:avLst/>
            <a:gdLst>
              <a:gd name="T0" fmla="*/ 2147483646 w 199"/>
              <a:gd name="T1" fmla="*/ 2147483646 h 200"/>
              <a:gd name="T2" fmla="*/ 2147483646 w 199"/>
              <a:gd name="T3" fmla="*/ 2147483646 h 200"/>
              <a:gd name="T4" fmla="*/ 2147483646 w 199"/>
              <a:gd name="T5" fmla="*/ 2147483646 h 200"/>
              <a:gd name="T6" fmla="*/ 2147483646 w 199"/>
              <a:gd name="T7" fmla="*/ 2117790119 h 200"/>
              <a:gd name="T8" fmla="*/ 2147483646 w 199"/>
              <a:gd name="T9" fmla="*/ 1343983787 h 200"/>
              <a:gd name="T10" fmla="*/ 2147483646 w 199"/>
              <a:gd name="T11" fmla="*/ 977441594 h 200"/>
              <a:gd name="T12" fmla="*/ 2147483646 w 199"/>
              <a:gd name="T13" fmla="*/ 977441594 h 200"/>
              <a:gd name="T14" fmla="*/ 2147483646 w 199"/>
              <a:gd name="T15" fmla="*/ 1466162390 h 200"/>
              <a:gd name="T16" fmla="*/ 2147483646 w 199"/>
              <a:gd name="T17" fmla="*/ 1221805183 h 200"/>
              <a:gd name="T18" fmla="*/ 2147483646 w 199"/>
              <a:gd name="T19" fmla="*/ 529449125 h 200"/>
              <a:gd name="T20" fmla="*/ 2147483646 w 199"/>
              <a:gd name="T21" fmla="*/ 0 h 200"/>
              <a:gd name="T22" fmla="*/ 2147483646 w 199"/>
              <a:gd name="T23" fmla="*/ 0 h 200"/>
              <a:gd name="T24" fmla="*/ 2147483646 w 199"/>
              <a:gd name="T25" fmla="*/ 529449125 h 200"/>
              <a:gd name="T26" fmla="*/ 2147483646 w 199"/>
              <a:gd name="T27" fmla="*/ 1221805183 h 200"/>
              <a:gd name="T28" fmla="*/ 2147483646 w 199"/>
              <a:gd name="T29" fmla="*/ 1466162390 h 200"/>
              <a:gd name="T30" fmla="*/ 2117894121 w 199"/>
              <a:gd name="T31" fmla="*/ 977441594 h 200"/>
              <a:gd name="T32" fmla="*/ 1344049296 w 199"/>
              <a:gd name="T33" fmla="*/ 977441594 h 200"/>
              <a:gd name="T34" fmla="*/ 977491558 w 199"/>
              <a:gd name="T35" fmla="*/ 1343983787 h 200"/>
              <a:gd name="T36" fmla="*/ 977491558 w 199"/>
              <a:gd name="T37" fmla="*/ 2117790119 h 200"/>
              <a:gd name="T38" fmla="*/ 1466237337 w 199"/>
              <a:gd name="T39" fmla="*/ 2147483646 h 200"/>
              <a:gd name="T40" fmla="*/ 1181131910 w 199"/>
              <a:gd name="T41" fmla="*/ 2147483646 h 200"/>
              <a:gd name="T42" fmla="*/ 529475126 w 199"/>
              <a:gd name="T43" fmla="*/ 2147483646 h 200"/>
              <a:gd name="T44" fmla="*/ 0 w 199"/>
              <a:gd name="T45" fmla="*/ 2147483646 h 200"/>
              <a:gd name="T46" fmla="*/ 0 w 199"/>
              <a:gd name="T47" fmla="*/ 2147483646 h 200"/>
              <a:gd name="T48" fmla="*/ 529475126 w 199"/>
              <a:gd name="T49" fmla="*/ 2147483646 h 200"/>
              <a:gd name="T50" fmla="*/ 1181131910 w 199"/>
              <a:gd name="T51" fmla="*/ 2147483646 h 200"/>
              <a:gd name="T52" fmla="*/ 1425507990 w 199"/>
              <a:gd name="T53" fmla="*/ 2147483646 h 200"/>
              <a:gd name="T54" fmla="*/ 977491558 w 199"/>
              <a:gd name="T55" fmla="*/ 2147483646 h 200"/>
              <a:gd name="T56" fmla="*/ 977491558 w 199"/>
              <a:gd name="T57" fmla="*/ 2147483646 h 200"/>
              <a:gd name="T58" fmla="*/ 1344049296 w 199"/>
              <a:gd name="T59" fmla="*/ 2147483646 h 200"/>
              <a:gd name="T60" fmla="*/ 2117894121 w 199"/>
              <a:gd name="T61" fmla="*/ 2147483646 h 200"/>
              <a:gd name="T62" fmla="*/ 2147483646 w 199"/>
              <a:gd name="T63" fmla="*/ 2147483646 h 200"/>
              <a:gd name="T64" fmla="*/ 2147483646 w 199"/>
              <a:gd name="T65" fmla="*/ 2147483646 h 200"/>
              <a:gd name="T66" fmla="*/ 2147483646 w 199"/>
              <a:gd name="T67" fmla="*/ 2147483646 h 200"/>
              <a:gd name="T68" fmla="*/ 2147483646 w 199"/>
              <a:gd name="T69" fmla="*/ 2147483646 h 200"/>
              <a:gd name="T70" fmla="*/ 2147483646 w 199"/>
              <a:gd name="T71" fmla="*/ 2147483646 h 200"/>
              <a:gd name="T72" fmla="*/ 2147483646 w 199"/>
              <a:gd name="T73" fmla="*/ 2147483646 h 200"/>
              <a:gd name="T74" fmla="*/ 2147483646 w 199"/>
              <a:gd name="T75" fmla="*/ 2147483646 h 200"/>
              <a:gd name="T76" fmla="*/ 2147483646 w 199"/>
              <a:gd name="T77" fmla="*/ 2147483646 h 200"/>
              <a:gd name="T78" fmla="*/ 2147483646 w 199"/>
              <a:gd name="T79" fmla="*/ 2147483646 h 200"/>
              <a:gd name="T80" fmla="*/ 2147483646 w 199"/>
              <a:gd name="T81" fmla="*/ 2147483646 h 200"/>
              <a:gd name="T82" fmla="*/ 2147483646 w 199"/>
              <a:gd name="T83" fmla="*/ 2147483646 h 200"/>
              <a:gd name="T84" fmla="*/ 2147483646 w 199"/>
              <a:gd name="T85" fmla="*/ 2147483646 h 200"/>
              <a:gd name="T86" fmla="*/ 2147483646 w 199"/>
              <a:gd name="T87" fmla="*/ 2147483646 h 200"/>
              <a:gd name="T88" fmla="*/ 2147483646 w 199"/>
              <a:gd name="T89" fmla="*/ 2147483646 h 200"/>
              <a:gd name="T90" fmla="*/ 2147483646 w 199"/>
              <a:gd name="T91" fmla="*/ 2147483646 h 200"/>
              <a:gd name="T92" fmla="*/ 2147483646 w 199"/>
              <a:gd name="T93" fmla="*/ 2147483646 h 200"/>
              <a:gd name="T94" fmla="*/ 2147483646 w 199"/>
              <a:gd name="T95" fmla="*/ 2147483646 h 200"/>
              <a:gd name="T96" fmla="*/ 2147483646 w 199"/>
              <a:gd name="T97" fmla="*/ 2147483646 h 200"/>
              <a:gd name="T98" fmla="*/ 2147483646 w 199"/>
              <a:gd name="T99" fmla="*/ 2147483646 h 200"/>
              <a:gd name="T100" fmla="*/ 2147483646 w 199"/>
              <a:gd name="T101" fmla="*/ 2147483646 h 200"/>
              <a:gd name="T102" fmla="*/ 2147483646 w 199"/>
              <a:gd name="T103" fmla="*/ 2147483646 h 200"/>
              <a:gd name="T104" fmla="*/ 2147483646 w 199"/>
              <a:gd name="T105" fmla="*/ 2147483646 h 200"/>
              <a:gd name="T106" fmla="*/ 2147483646 w 199"/>
              <a:gd name="T107" fmla="*/ 2147483646 h 200"/>
              <a:gd name="T108" fmla="*/ 2147483646 w 199"/>
              <a:gd name="T109" fmla="*/ 2147483646 h 200"/>
              <a:gd name="T110" fmla="*/ 2147483646 w 199"/>
              <a:gd name="T111" fmla="*/ 2147483646 h 200"/>
              <a:gd name="T112" fmla="*/ 2147483646 w 199"/>
              <a:gd name="T113" fmla="*/ 2147483646 h 200"/>
              <a:gd name="T114" fmla="*/ 2147483646 w 199"/>
              <a:gd name="T115" fmla="*/ 2147483646 h 200"/>
              <a:gd name="T116" fmla="*/ 2147483646 w 199"/>
              <a:gd name="T117" fmla="*/ 2147483646 h 2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9"/>
              <a:gd name="T178" fmla="*/ 0 h 200"/>
              <a:gd name="T179" fmla="*/ 199 w 199"/>
              <a:gd name="T180" fmla="*/ 200 h 2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9" h="200">
                <a:moveTo>
                  <a:pt x="186" y="80"/>
                </a:moveTo>
                <a:cubicBezTo>
                  <a:pt x="170" y="80"/>
                  <a:pt x="170" y="80"/>
                  <a:pt x="170" y="80"/>
                </a:cubicBezTo>
                <a:cubicBezTo>
                  <a:pt x="168" y="74"/>
                  <a:pt x="166" y="69"/>
                  <a:pt x="163" y="64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80" y="47"/>
                  <a:pt x="180" y="38"/>
                  <a:pt x="175" y="33"/>
                </a:cubicBezTo>
                <a:cubicBezTo>
                  <a:pt x="165" y="24"/>
                  <a:pt x="165" y="24"/>
                  <a:pt x="165" y="24"/>
                </a:cubicBezTo>
                <a:cubicBezTo>
                  <a:pt x="160" y="19"/>
                  <a:pt x="152" y="19"/>
                  <a:pt x="146" y="24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0" y="33"/>
                  <a:pt x="125" y="31"/>
                  <a:pt x="120" y="30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6"/>
                  <a:pt x="114" y="0"/>
                  <a:pt x="106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6" y="0"/>
                  <a:pt x="80" y="6"/>
                  <a:pt x="80" y="13"/>
                </a:cubicBezTo>
                <a:cubicBezTo>
                  <a:pt x="80" y="30"/>
                  <a:pt x="80" y="30"/>
                  <a:pt x="80" y="30"/>
                </a:cubicBezTo>
                <a:cubicBezTo>
                  <a:pt x="74" y="31"/>
                  <a:pt x="69" y="33"/>
                  <a:pt x="64" y="36"/>
                </a:cubicBezTo>
                <a:cubicBezTo>
                  <a:pt x="52" y="24"/>
                  <a:pt x="52" y="24"/>
                  <a:pt x="52" y="24"/>
                </a:cubicBezTo>
                <a:cubicBezTo>
                  <a:pt x="47" y="19"/>
                  <a:pt x="38" y="19"/>
                  <a:pt x="33" y="24"/>
                </a:cubicBezTo>
                <a:cubicBezTo>
                  <a:pt x="24" y="33"/>
                  <a:pt x="24" y="33"/>
                  <a:pt x="24" y="33"/>
                </a:cubicBezTo>
                <a:cubicBezTo>
                  <a:pt x="18" y="38"/>
                  <a:pt x="18" y="47"/>
                  <a:pt x="24" y="52"/>
                </a:cubicBezTo>
                <a:cubicBezTo>
                  <a:pt x="36" y="64"/>
                  <a:pt x="36" y="64"/>
                  <a:pt x="36" y="64"/>
                </a:cubicBezTo>
                <a:cubicBezTo>
                  <a:pt x="33" y="69"/>
                  <a:pt x="31" y="74"/>
                  <a:pt x="29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6" y="80"/>
                  <a:pt x="0" y="86"/>
                  <a:pt x="0" y="93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4"/>
                  <a:pt x="6" y="120"/>
                  <a:pt x="13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1" y="125"/>
                  <a:pt x="33" y="130"/>
                  <a:pt x="35" y="135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18" y="152"/>
                  <a:pt x="18" y="160"/>
                  <a:pt x="24" y="166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8" y="180"/>
                  <a:pt x="47" y="180"/>
                  <a:pt x="52" y="175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9" y="166"/>
                  <a:pt x="74" y="169"/>
                  <a:pt x="80" y="170"/>
                </a:cubicBezTo>
                <a:cubicBezTo>
                  <a:pt x="80" y="186"/>
                  <a:pt x="80" y="186"/>
                  <a:pt x="80" y="186"/>
                </a:cubicBezTo>
                <a:cubicBezTo>
                  <a:pt x="80" y="194"/>
                  <a:pt x="86" y="200"/>
                  <a:pt x="93" y="200"/>
                </a:cubicBezTo>
                <a:cubicBezTo>
                  <a:pt x="106" y="200"/>
                  <a:pt x="106" y="200"/>
                  <a:pt x="106" y="200"/>
                </a:cubicBezTo>
                <a:cubicBezTo>
                  <a:pt x="114" y="200"/>
                  <a:pt x="120" y="194"/>
                  <a:pt x="120" y="186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5" y="169"/>
                  <a:pt x="130" y="166"/>
                  <a:pt x="135" y="164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2" y="180"/>
                  <a:pt x="160" y="180"/>
                  <a:pt x="165" y="175"/>
                </a:cubicBezTo>
                <a:cubicBezTo>
                  <a:pt x="175" y="166"/>
                  <a:pt x="175" y="166"/>
                  <a:pt x="175" y="166"/>
                </a:cubicBezTo>
                <a:cubicBezTo>
                  <a:pt x="180" y="160"/>
                  <a:pt x="180" y="152"/>
                  <a:pt x="175" y="147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166" y="131"/>
                  <a:pt x="168" y="125"/>
                  <a:pt x="170" y="120"/>
                </a:cubicBezTo>
                <a:cubicBezTo>
                  <a:pt x="186" y="120"/>
                  <a:pt x="186" y="120"/>
                  <a:pt x="186" y="120"/>
                </a:cubicBezTo>
                <a:cubicBezTo>
                  <a:pt x="193" y="120"/>
                  <a:pt x="199" y="114"/>
                  <a:pt x="199" y="107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99" y="86"/>
                  <a:pt x="193" y="80"/>
                  <a:pt x="186" y="80"/>
                </a:cubicBezTo>
                <a:close/>
                <a:moveTo>
                  <a:pt x="100" y="140"/>
                </a:moveTo>
                <a:cubicBezTo>
                  <a:pt x="78" y="140"/>
                  <a:pt x="60" y="122"/>
                  <a:pt x="60" y="100"/>
                </a:cubicBezTo>
                <a:cubicBezTo>
                  <a:pt x="60" y="78"/>
                  <a:pt x="78" y="60"/>
                  <a:pt x="100" y="60"/>
                </a:cubicBezTo>
                <a:cubicBezTo>
                  <a:pt x="122" y="60"/>
                  <a:pt x="139" y="78"/>
                  <a:pt x="139" y="100"/>
                </a:cubicBezTo>
                <a:cubicBezTo>
                  <a:pt x="139" y="122"/>
                  <a:pt x="122" y="140"/>
                  <a:pt x="100" y="140"/>
                </a:cubicBezTo>
                <a:close/>
                <a:moveTo>
                  <a:pt x="100" y="80"/>
                </a:moveTo>
                <a:cubicBezTo>
                  <a:pt x="89" y="80"/>
                  <a:pt x="80" y="89"/>
                  <a:pt x="80" y="100"/>
                </a:cubicBezTo>
                <a:cubicBezTo>
                  <a:pt x="80" y="111"/>
                  <a:pt x="89" y="120"/>
                  <a:pt x="100" y="120"/>
                </a:cubicBezTo>
                <a:cubicBezTo>
                  <a:pt x="111" y="120"/>
                  <a:pt x="120" y="111"/>
                  <a:pt x="120" y="100"/>
                </a:cubicBezTo>
                <a:cubicBezTo>
                  <a:pt x="120" y="89"/>
                  <a:pt x="111" y="80"/>
                  <a:pt x="100" y="80"/>
                </a:cubicBezTo>
                <a:close/>
              </a:path>
            </a:pathLst>
          </a:custGeom>
          <a:solidFill>
            <a:srgbClr val="427172"/>
          </a:solidFill>
          <a:ln w="9525" cmpd="sng">
            <a:solidFill>
              <a:srgbClr val="F5F6F8"/>
            </a:solidFill>
            <a:bevel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7" name="Freeform 9"/>
          <p:cNvSpPr>
            <a:spLocks noEditPoints="1" noChangeArrowheads="1"/>
          </p:cNvSpPr>
          <p:nvPr/>
        </p:nvSpPr>
        <p:spPr bwMode="auto">
          <a:xfrm>
            <a:off x="6499275" y="1505243"/>
            <a:ext cx="562708" cy="644769"/>
          </a:xfrm>
          <a:custGeom>
            <a:avLst/>
            <a:gdLst>
              <a:gd name="T0" fmla="*/ 2147483646 w 199"/>
              <a:gd name="T1" fmla="*/ 2147483646 h 200"/>
              <a:gd name="T2" fmla="*/ 2147483646 w 199"/>
              <a:gd name="T3" fmla="*/ 2147483646 h 200"/>
              <a:gd name="T4" fmla="*/ 2147483646 w 199"/>
              <a:gd name="T5" fmla="*/ 2147483646 h 200"/>
              <a:gd name="T6" fmla="*/ 2147483646 w 199"/>
              <a:gd name="T7" fmla="*/ 2117790119 h 200"/>
              <a:gd name="T8" fmla="*/ 2147483646 w 199"/>
              <a:gd name="T9" fmla="*/ 1343983787 h 200"/>
              <a:gd name="T10" fmla="*/ 2147483646 w 199"/>
              <a:gd name="T11" fmla="*/ 977441594 h 200"/>
              <a:gd name="T12" fmla="*/ 2147483646 w 199"/>
              <a:gd name="T13" fmla="*/ 977441594 h 200"/>
              <a:gd name="T14" fmla="*/ 2147483646 w 199"/>
              <a:gd name="T15" fmla="*/ 1466162390 h 200"/>
              <a:gd name="T16" fmla="*/ 2147483646 w 199"/>
              <a:gd name="T17" fmla="*/ 1221805183 h 200"/>
              <a:gd name="T18" fmla="*/ 2147483646 w 199"/>
              <a:gd name="T19" fmla="*/ 529449125 h 200"/>
              <a:gd name="T20" fmla="*/ 2147483646 w 199"/>
              <a:gd name="T21" fmla="*/ 0 h 200"/>
              <a:gd name="T22" fmla="*/ 2147483646 w 199"/>
              <a:gd name="T23" fmla="*/ 0 h 200"/>
              <a:gd name="T24" fmla="*/ 2147483646 w 199"/>
              <a:gd name="T25" fmla="*/ 529449125 h 200"/>
              <a:gd name="T26" fmla="*/ 2147483646 w 199"/>
              <a:gd name="T27" fmla="*/ 1221805183 h 200"/>
              <a:gd name="T28" fmla="*/ 2147483646 w 199"/>
              <a:gd name="T29" fmla="*/ 1466162390 h 200"/>
              <a:gd name="T30" fmla="*/ 2117894121 w 199"/>
              <a:gd name="T31" fmla="*/ 977441594 h 200"/>
              <a:gd name="T32" fmla="*/ 1344049296 w 199"/>
              <a:gd name="T33" fmla="*/ 977441594 h 200"/>
              <a:gd name="T34" fmla="*/ 977491558 w 199"/>
              <a:gd name="T35" fmla="*/ 1343983787 h 200"/>
              <a:gd name="T36" fmla="*/ 977491558 w 199"/>
              <a:gd name="T37" fmla="*/ 2117790119 h 200"/>
              <a:gd name="T38" fmla="*/ 1466237337 w 199"/>
              <a:gd name="T39" fmla="*/ 2147483646 h 200"/>
              <a:gd name="T40" fmla="*/ 1181131910 w 199"/>
              <a:gd name="T41" fmla="*/ 2147483646 h 200"/>
              <a:gd name="T42" fmla="*/ 529475126 w 199"/>
              <a:gd name="T43" fmla="*/ 2147483646 h 200"/>
              <a:gd name="T44" fmla="*/ 0 w 199"/>
              <a:gd name="T45" fmla="*/ 2147483646 h 200"/>
              <a:gd name="T46" fmla="*/ 0 w 199"/>
              <a:gd name="T47" fmla="*/ 2147483646 h 200"/>
              <a:gd name="T48" fmla="*/ 529475126 w 199"/>
              <a:gd name="T49" fmla="*/ 2147483646 h 200"/>
              <a:gd name="T50" fmla="*/ 1181131910 w 199"/>
              <a:gd name="T51" fmla="*/ 2147483646 h 200"/>
              <a:gd name="T52" fmla="*/ 1425507990 w 199"/>
              <a:gd name="T53" fmla="*/ 2147483646 h 200"/>
              <a:gd name="T54" fmla="*/ 977491558 w 199"/>
              <a:gd name="T55" fmla="*/ 2147483646 h 200"/>
              <a:gd name="T56" fmla="*/ 977491558 w 199"/>
              <a:gd name="T57" fmla="*/ 2147483646 h 200"/>
              <a:gd name="T58" fmla="*/ 1344049296 w 199"/>
              <a:gd name="T59" fmla="*/ 2147483646 h 200"/>
              <a:gd name="T60" fmla="*/ 2117894121 w 199"/>
              <a:gd name="T61" fmla="*/ 2147483646 h 200"/>
              <a:gd name="T62" fmla="*/ 2147483646 w 199"/>
              <a:gd name="T63" fmla="*/ 2147483646 h 200"/>
              <a:gd name="T64" fmla="*/ 2147483646 w 199"/>
              <a:gd name="T65" fmla="*/ 2147483646 h 200"/>
              <a:gd name="T66" fmla="*/ 2147483646 w 199"/>
              <a:gd name="T67" fmla="*/ 2147483646 h 200"/>
              <a:gd name="T68" fmla="*/ 2147483646 w 199"/>
              <a:gd name="T69" fmla="*/ 2147483646 h 200"/>
              <a:gd name="T70" fmla="*/ 2147483646 w 199"/>
              <a:gd name="T71" fmla="*/ 2147483646 h 200"/>
              <a:gd name="T72" fmla="*/ 2147483646 w 199"/>
              <a:gd name="T73" fmla="*/ 2147483646 h 200"/>
              <a:gd name="T74" fmla="*/ 2147483646 w 199"/>
              <a:gd name="T75" fmla="*/ 2147483646 h 200"/>
              <a:gd name="T76" fmla="*/ 2147483646 w 199"/>
              <a:gd name="T77" fmla="*/ 2147483646 h 200"/>
              <a:gd name="T78" fmla="*/ 2147483646 w 199"/>
              <a:gd name="T79" fmla="*/ 2147483646 h 200"/>
              <a:gd name="T80" fmla="*/ 2147483646 w 199"/>
              <a:gd name="T81" fmla="*/ 2147483646 h 200"/>
              <a:gd name="T82" fmla="*/ 2147483646 w 199"/>
              <a:gd name="T83" fmla="*/ 2147483646 h 200"/>
              <a:gd name="T84" fmla="*/ 2147483646 w 199"/>
              <a:gd name="T85" fmla="*/ 2147483646 h 200"/>
              <a:gd name="T86" fmla="*/ 2147483646 w 199"/>
              <a:gd name="T87" fmla="*/ 2147483646 h 200"/>
              <a:gd name="T88" fmla="*/ 2147483646 w 199"/>
              <a:gd name="T89" fmla="*/ 2147483646 h 200"/>
              <a:gd name="T90" fmla="*/ 2147483646 w 199"/>
              <a:gd name="T91" fmla="*/ 2147483646 h 200"/>
              <a:gd name="T92" fmla="*/ 2147483646 w 199"/>
              <a:gd name="T93" fmla="*/ 2147483646 h 200"/>
              <a:gd name="T94" fmla="*/ 2147483646 w 199"/>
              <a:gd name="T95" fmla="*/ 2147483646 h 200"/>
              <a:gd name="T96" fmla="*/ 2147483646 w 199"/>
              <a:gd name="T97" fmla="*/ 2147483646 h 200"/>
              <a:gd name="T98" fmla="*/ 2147483646 w 199"/>
              <a:gd name="T99" fmla="*/ 2147483646 h 200"/>
              <a:gd name="T100" fmla="*/ 2147483646 w 199"/>
              <a:gd name="T101" fmla="*/ 2147483646 h 200"/>
              <a:gd name="T102" fmla="*/ 2147483646 w 199"/>
              <a:gd name="T103" fmla="*/ 2147483646 h 200"/>
              <a:gd name="T104" fmla="*/ 2147483646 w 199"/>
              <a:gd name="T105" fmla="*/ 2147483646 h 200"/>
              <a:gd name="T106" fmla="*/ 2147483646 w 199"/>
              <a:gd name="T107" fmla="*/ 2147483646 h 200"/>
              <a:gd name="T108" fmla="*/ 2147483646 w 199"/>
              <a:gd name="T109" fmla="*/ 2147483646 h 200"/>
              <a:gd name="T110" fmla="*/ 2147483646 w 199"/>
              <a:gd name="T111" fmla="*/ 2147483646 h 200"/>
              <a:gd name="T112" fmla="*/ 2147483646 w 199"/>
              <a:gd name="T113" fmla="*/ 2147483646 h 200"/>
              <a:gd name="T114" fmla="*/ 2147483646 w 199"/>
              <a:gd name="T115" fmla="*/ 2147483646 h 200"/>
              <a:gd name="T116" fmla="*/ 2147483646 w 199"/>
              <a:gd name="T117" fmla="*/ 2147483646 h 2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99"/>
              <a:gd name="T178" fmla="*/ 0 h 200"/>
              <a:gd name="T179" fmla="*/ 199 w 199"/>
              <a:gd name="T180" fmla="*/ 200 h 2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99" h="200">
                <a:moveTo>
                  <a:pt x="186" y="80"/>
                </a:moveTo>
                <a:cubicBezTo>
                  <a:pt x="170" y="80"/>
                  <a:pt x="170" y="80"/>
                  <a:pt x="170" y="80"/>
                </a:cubicBezTo>
                <a:cubicBezTo>
                  <a:pt x="168" y="74"/>
                  <a:pt x="166" y="69"/>
                  <a:pt x="163" y="64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80" y="47"/>
                  <a:pt x="180" y="38"/>
                  <a:pt x="175" y="33"/>
                </a:cubicBezTo>
                <a:cubicBezTo>
                  <a:pt x="165" y="24"/>
                  <a:pt x="165" y="24"/>
                  <a:pt x="165" y="24"/>
                </a:cubicBezTo>
                <a:cubicBezTo>
                  <a:pt x="160" y="19"/>
                  <a:pt x="152" y="19"/>
                  <a:pt x="146" y="24"/>
                </a:cubicBezTo>
                <a:cubicBezTo>
                  <a:pt x="135" y="36"/>
                  <a:pt x="135" y="36"/>
                  <a:pt x="135" y="36"/>
                </a:cubicBezTo>
                <a:cubicBezTo>
                  <a:pt x="130" y="33"/>
                  <a:pt x="125" y="31"/>
                  <a:pt x="120" y="30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6"/>
                  <a:pt x="114" y="0"/>
                  <a:pt x="106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86" y="0"/>
                  <a:pt x="80" y="6"/>
                  <a:pt x="80" y="13"/>
                </a:cubicBezTo>
                <a:cubicBezTo>
                  <a:pt x="80" y="30"/>
                  <a:pt x="80" y="30"/>
                  <a:pt x="80" y="30"/>
                </a:cubicBezTo>
                <a:cubicBezTo>
                  <a:pt x="74" y="31"/>
                  <a:pt x="69" y="33"/>
                  <a:pt x="64" y="36"/>
                </a:cubicBezTo>
                <a:cubicBezTo>
                  <a:pt x="52" y="24"/>
                  <a:pt x="52" y="24"/>
                  <a:pt x="52" y="24"/>
                </a:cubicBezTo>
                <a:cubicBezTo>
                  <a:pt x="47" y="19"/>
                  <a:pt x="38" y="19"/>
                  <a:pt x="33" y="24"/>
                </a:cubicBezTo>
                <a:cubicBezTo>
                  <a:pt x="24" y="33"/>
                  <a:pt x="24" y="33"/>
                  <a:pt x="24" y="33"/>
                </a:cubicBezTo>
                <a:cubicBezTo>
                  <a:pt x="18" y="38"/>
                  <a:pt x="18" y="47"/>
                  <a:pt x="24" y="52"/>
                </a:cubicBezTo>
                <a:cubicBezTo>
                  <a:pt x="36" y="64"/>
                  <a:pt x="36" y="64"/>
                  <a:pt x="36" y="64"/>
                </a:cubicBezTo>
                <a:cubicBezTo>
                  <a:pt x="33" y="69"/>
                  <a:pt x="31" y="74"/>
                  <a:pt x="29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6" y="80"/>
                  <a:pt x="0" y="86"/>
                  <a:pt x="0" y="93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4"/>
                  <a:pt x="6" y="120"/>
                  <a:pt x="13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1" y="125"/>
                  <a:pt x="33" y="130"/>
                  <a:pt x="35" y="135"/>
                </a:cubicBezTo>
                <a:cubicBezTo>
                  <a:pt x="24" y="147"/>
                  <a:pt x="24" y="147"/>
                  <a:pt x="24" y="147"/>
                </a:cubicBezTo>
                <a:cubicBezTo>
                  <a:pt x="18" y="152"/>
                  <a:pt x="18" y="160"/>
                  <a:pt x="24" y="166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8" y="180"/>
                  <a:pt x="47" y="180"/>
                  <a:pt x="52" y="175"/>
                </a:cubicBezTo>
                <a:cubicBezTo>
                  <a:pt x="63" y="163"/>
                  <a:pt x="63" y="163"/>
                  <a:pt x="63" y="163"/>
                </a:cubicBezTo>
                <a:cubicBezTo>
                  <a:pt x="69" y="166"/>
                  <a:pt x="74" y="169"/>
                  <a:pt x="80" y="170"/>
                </a:cubicBezTo>
                <a:cubicBezTo>
                  <a:pt x="80" y="186"/>
                  <a:pt x="80" y="186"/>
                  <a:pt x="80" y="186"/>
                </a:cubicBezTo>
                <a:cubicBezTo>
                  <a:pt x="80" y="194"/>
                  <a:pt x="86" y="200"/>
                  <a:pt x="93" y="200"/>
                </a:cubicBezTo>
                <a:cubicBezTo>
                  <a:pt x="106" y="200"/>
                  <a:pt x="106" y="200"/>
                  <a:pt x="106" y="200"/>
                </a:cubicBezTo>
                <a:cubicBezTo>
                  <a:pt x="114" y="200"/>
                  <a:pt x="120" y="194"/>
                  <a:pt x="120" y="186"/>
                </a:cubicBezTo>
                <a:cubicBezTo>
                  <a:pt x="120" y="170"/>
                  <a:pt x="120" y="170"/>
                  <a:pt x="120" y="170"/>
                </a:cubicBezTo>
                <a:cubicBezTo>
                  <a:pt x="125" y="169"/>
                  <a:pt x="130" y="166"/>
                  <a:pt x="135" y="164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52" y="180"/>
                  <a:pt x="160" y="180"/>
                  <a:pt x="165" y="175"/>
                </a:cubicBezTo>
                <a:cubicBezTo>
                  <a:pt x="175" y="166"/>
                  <a:pt x="175" y="166"/>
                  <a:pt x="175" y="166"/>
                </a:cubicBezTo>
                <a:cubicBezTo>
                  <a:pt x="180" y="160"/>
                  <a:pt x="180" y="152"/>
                  <a:pt x="175" y="147"/>
                </a:cubicBezTo>
                <a:cubicBezTo>
                  <a:pt x="163" y="135"/>
                  <a:pt x="163" y="135"/>
                  <a:pt x="163" y="135"/>
                </a:cubicBezTo>
                <a:cubicBezTo>
                  <a:pt x="166" y="131"/>
                  <a:pt x="168" y="125"/>
                  <a:pt x="170" y="120"/>
                </a:cubicBezTo>
                <a:cubicBezTo>
                  <a:pt x="186" y="120"/>
                  <a:pt x="186" y="120"/>
                  <a:pt x="186" y="120"/>
                </a:cubicBezTo>
                <a:cubicBezTo>
                  <a:pt x="193" y="120"/>
                  <a:pt x="199" y="114"/>
                  <a:pt x="199" y="107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99" y="86"/>
                  <a:pt x="193" y="80"/>
                  <a:pt x="186" y="80"/>
                </a:cubicBezTo>
                <a:close/>
                <a:moveTo>
                  <a:pt x="100" y="140"/>
                </a:moveTo>
                <a:cubicBezTo>
                  <a:pt x="78" y="140"/>
                  <a:pt x="60" y="122"/>
                  <a:pt x="60" y="100"/>
                </a:cubicBezTo>
                <a:cubicBezTo>
                  <a:pt x="60" y="78"/>
                  <a:pt x="78" y="60"/>
                  <a:pt x="100" y="60"/>
                </a:cubicBezTo>
                <a:cubicBezTo>
                  <a:pt x="122" y="60"/>
                  <a:pt x="139" y="78"/>
                  <a:pt x="139" y="100"/>
                </a:cubicBezTo>
                <a:cubicBezTo>
                  <a:pt x="139" y="122"/>
                  <a:pt x="122" y="140"/>
                  <a:pt x="100" y="140"/>
                </a:cubicBezTo>
                <a:close/>
                <a:moveTo>
                  <a:pt x="100" y="80"/>
                </a:moveTo>
                <a:cubicBezTo>
                  <a:pt x="89" y="80"/>
                  <a:pt x="80" y="89"/>
                  <a:pt x="80" y="100"/>
                </a:cubicBezTo>
                <a:cubicBezTo>
                  <a:pt x="80" y="111"/>
                  <a:pt x="89" y="120"/>
                  <a:pt x="100" y="120"/>
                </a:cubicBezTo>
                <a:cubicBezTo>
                  <a:pt x="111" y="120"/>
                  <a:pt x="120" y="111"/>
                  <a:pt x="120" y="100"/>
                </a:cubicBezTo>
                <a:cubicBezTo>
                  <a:pt x="120" y="89"/>
                  <a:pt x="111" y="80"/>
                  <a:pt x="100" y="80"/>
                </a:cubicBezTo>
                <a:close/>
              </a:path>
            </a:pathLst>
          </a:custGeom>
          <a:solidFill>
            <a:srgbClr val="427172"/>
          </a:solidFill>
          <a:ln w="9525" cmpd="sng">
            <a:solidFill>
              <a:srgbClr val="F5F6F8"/>
            </a:solidFill>
            <a:bevel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0" name="49 Metin kutusu"/>
          <p:cNvSpPr txBox="1"/>
          <p:nvPr/>
        </p:nvSpPr>
        <p:spPr>
          <a:xfrm>
            <a:off x="647114" y="633046"/>
            <a:ext cx="499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 smtClean="0"/>
              <a:t>VWf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nin</a:t>
            </a:r>
            <a:r>
              <a:rPr lang="tr-TR" sz="2400" b="1" dirty="0" smtClean="0"/>
              <a:t> </a:t>
            </a:r>
            <a:r>
              <a:rPr lang="tr-TR" sz="2400" b="1" dirty="0" smtClean="0"/>
              <a:t>Kan Düzeyini Etkileyen Faktörler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8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2" descr="VON WILLEBRAND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3" name="AutoShape 5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5" name="AutoShape 7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6 Yuvarlatılmış Çapraz Köşeli Dikdörtgen"/>
          <p:cNvSpPr/>
          <p:nvPr/>
        </p:nvSpPr>
        <p:spPr bwMode="auto">
          <a:xfrm>
            <a:off x="1702191" y="661182"/>
            <a:ext cx="8567224" cy="1097280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2110154" y="928468"/>
            <a:ext cx="76950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/>
              <a:t>vWf’ün</a:t>
            </a:r>
            <a:r>
              <a:rPr lang="tr-TR" sz="2800" b="1" dirty="0" smtClean="0"/>
              <a:t> </a:t>
            </a:r>
            <a:r>
              <a:rPr lang="tr-TR" sz="2800" b="1" dirty="0" smtClean="0"/>
              <a:t>Yapı-Fonksiyon Bozuklukları</a:t>
            </a:r>
            <a:endParaRPr lang="tr-TR" sz="2800" dirty="0" smtClean="0"/>
          </a:p>
          <a:p>
            <a:endParaRPr lang="tr-TR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223889" y="2250831"/>
            <a:ext cx="96926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Tip-2A</a:t>
            </a:r>
            <a:r>
              <a:rPr lang="tr-TR" sz="2400" dirty="0" smtClean="0"/>
              <a:t>: </a:t>
            </a:r>
            <a:r>
              <a:rPr lang="tr-TR" sz="2400" dirty="0" err="1" smtClean="0"/>
              <a:t>GPIb</a:t>
            </a:r>
            <a:r>
              <a:rPr lang="tr-TR" sz="2400" dirty="0" smtClean="0"/>
              <a:t> ye bağlama azalmış; sebep büyük </a:t>
            </a:r>
            <a:r>
              <a:rPr lang="tr-TR" sz="2400" dirty="0" err="1" smtClean="0"/>
              <a:t>multimerlerin</a:t>
            </a:r>
            <a:r>
              <a:rPr lang="tr-TR" sz="2400" dirty="0" smtClean="0"/>
              <a:t> eksik </a:t>
            </a:r>
            <a:r>
              <a:rPr lang="tr-TR" sz="2400" dirty="0" smtClean="0"/>
              <a:t>olması</a:t>
            </a:r>
            <a:endParaRPr lang="tr-TR" sz="2400" dirty="0" smtClean="0"/>
          </a:p>
          <a:p>
            <a:r>
              <a:rPr lang="tr-TR" sz="2400" b="1" dirty="0" smtClean="0"/>
              <a:t>Tip-2M: </a:t>
            </a:r>
            <a:r>
              <a:rPr lang="tr-TR" sz="2400" dirty="0" err="1" smtClean="0"/>
              <a:t>GPIb</a:t>
            </a:r>
            <a:r>
              <a:rPr lang="tr-TR" sz="2400" dirty="0" smtClean="0"/>
              <a:t> /</a:t>
            </a:r>
            <a:r>
              <a:rPr lang="tr-TR" sz="2400" dirty="0" err="1" smtClean="0"/>
              <a:t>kollagene</a:t>
            </a:r>
            <a:r>
              <a:rPr lang="tr-TR" sz="2400" dirty="0" smtClean="0"/>
              <a:t> bağlanma azalmış, büyük </a:t>
            </a:r>
            <a:r>
              <a:rPr lang="tr-TR" sz="2400" dirty="0" err="1" smtClean="0"/>
              <a:t>multimerler</a:t>
            </a:r>
            <a:r>
              <a:rPr lang="tr-TR" sz="2400" dirty="0" smtClean="0"/>
              <a:t> var, </a:t>
            </a:r>
            <a:r>
              <a:rPr lang="tr-TR" sz="2400" dirty="0" err="1" smtClean="0"/>
              <a:t>multimerlerin</a:t>
            </a:r>
            <a:r>
              <a:rPr lang="tr-TR" sz="2400" dirty="0" smtClean="0"/>
              <a:t> 3 </a:t>
            </a:r>
            <a:r>
              <a:rPr lang="tr-TR" sz="2400" dirty="0" err="1" smtClean="0"/>
              <a:t>lü</a:t>
            </a:r>
            <a:r>
              <a:rPr lang="tr-TR" sz="2400" dirty="0" smtClean="0"/>
              <a:t> yapısı anormal </a:t>
            </a:r>
            <a:r>
              <a:rPr lang="tr-TR" sz="2400" dirty="0" smtClean="0"/>
              <a:t>olabilir</a:t>
            </a:r>
            <a:endParaRPr lang="tr-TR" sz="2400" dirty="0" smtClean="0"/>
          </a:p>
          <a:p>
            <a:r>
              <a:rPr lang="tr-TR" sz="2400" b="1" dirty="0" smtClean="0"/>
              <a:t>Tip-2B</a:t>
            </a:r>
            <a:r>
              <a:rPr lang="tr-TR" sz="2400" dirty="0" smtClean="0"/>
              <a:t>: </a:t>
            </a:r>
            <a:r>
              <a:rPr lang="tr-TR" sz="2400" dirty="0" err="1" smtClean="0"/>
              <a:t>GPIb</a:t>
            </a:r>
            <a:r>
              <a:rPr lang="tr-TR" sz="2400" dirty="0" smtClean="0"/>
              <a:t> bağlama artmış, büyük </a:t>
            </a:r>
            <a:r>
              <a:rPr lang="tr-TR" sz="2400" dirty="0" err="1" smtClean="0"/>
              <a:t>multimerler</a:t>
            </a:r>
            <a:r>
              <a:rPr lang="tr-TR" sz="2400" dirty="0" smtClean="0"/>
              <a:t>  eksik, </a:t>
            </a:r>
            <a:r>
              <a:rPr lang="tr-TR" sz="2400" dirty="0" err="1" smtClean="0"/>
              <a:t>trombositopeni</a:t>
            </a:r>
            <a:endParaRPr lang="tr-TR" sz="2400" dirty="0" smtClean="0"/>
          </a:p>
          <a:p>
            <a:r>
              <a:rPr lang="tr-TR" sz="2400" b="1" dirty="0" smtClean="0"/>
              <a:t>Tip-2N</a:t>
            </a:r>
            <a:r>
              <a:rPr lang="tr-TR" sz="2400" dirty="0" smtClean="0"/>
              <a:t>: FVIII e bağlanma azalmış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2" descr="VON WILLEBRAND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3" name="AutoShape 5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5" name="AutoShape 7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2110154" y="928468"/>
            <a:ext cx="769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Tip 2 </a:t>
            </a:r>
            <a:r>
              <a:rPr lang="tr-TR" sz="2800" dirty="0" err="1" smtClean="0"/>
              <a:t>vWh</a:t>
            </a:r>
            <a:endParaRPr lang="tr-TR" sz="2800" dirty="0"/>
          </a:p>
        </p:txBody>
      </p:sp>
      <p:sp>
        <p:nvSpPr>
          <p:cNvPr id="11" name="10 Dikdörtgen"/>
          <p:cNvSpPr/>
          <p:nvPr/>
        </p:nvSpPr>
        <p:spPr bwMode="auto">
          <a:xfrm>
            <a:off x="1997612" y="1702191"/>
            <a:ext cx="2602523" cy="61897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3" name="12 Dikdörtgen"/>
          <p:cNvSpPr/>
          <p:nvPr/>
        </p:nvSpPr>
        <p:spPr bwMode="auto">
          <a:xfrm>
            <a:off x="7284721" y="1713915"/>
            <a:ext cx="2602523" cy="61897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2180492" y="1871003"/>
            <a:ext cx="218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 smtClean="0"/>
              <a:t>Platelet</a:t>
            </a:r>
            <a:r>
              <a:rPr lang="tr-TR" dirty="0" smtClean="0"/>
              <a:t> Bağlama</a:t>
            </a:r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7498080" y="1842869"/>
            <a:ext cx="21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FIII Bağlama</a:t>
            </a:r>
            <a:endParaRPr lang="tr-TR" dirty="0"/>
          </a:p>
        </p:txBody>
      </p:sp>
      <p:sp>
        <p:nvSpPr>
          <p:cNvPr id="20" name="19 Aşağı Ok"/>
          <p:cNvSpPr/>
          <p:nvPr/>
        </p:nvSpPr>
        <p:spPr bwMode="auto">
          <a:xfrm>
            <a:off x="2377439" y="2307102"/>
            <a:ext cx="379828" cy="40796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2" name="21 Aşağı Ok"/>
          <p:cNvSpPr/>
          <p:nvPr/>
        </p:nvSpPr>
        <p:spPr bwMode="auto">
          <a:xfrm>
            <a:off x="3711526" y="2318825"/>
            <a:ext cx="379828" cy="40796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3" name="22 Aşağı Ok"/>
          <p:cNvSpPr/>
          <p:nvPr/>
        </p:nvSpPr>
        <p:spPr bwMode="auto">
          <a:xfrm>
            <a:off x="8351520" y="2330548"/>
            <a:ext cx="379828" cy="40796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1856935" y="2869809"/>
            <a:ext cx="278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artmış                 azalmış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7343335" y="2785403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azalmış</a:t>
            </a:r>
            <a:endParaRPr lang="tr-TR" dirty="0"/>
          </a:p>
        </p:txBody>
      </p:sp>
      <p:sp>
        <p:nvSpPr>
          <p:cNvPr id="26" name="25 Dikdörtgen"/>
          <p:cNvSpPr/>
          <p:nvPr/>
        </p:nvSpPr>
        <p:spPr bwMode="auto">
          <a:xfrm>
            <a:off x="4797083" y="3826412"/>
            <a:ext cx="2307102" cy="104101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4979963" y="4093698"/>
            <a:ext cx="192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Büyük </a:t>
            </a:r>
            <a:r>
              <a:rPr lang="tr-TR" dirty="0" err="1" smtClean="0"/>
              <a:t>M</a:t>
            </a:r>
            <a:r>
              <a:rPr lang="tr-TR" dirty="0" err="1" smtClean="0"/>
              <a:t>ultimerler</a:t>
            </a:r>
            <a:endParaRPr lang="tr-TR" dirty="0"/>
          </a:p>
        </p:txBody>
      </p:sp>
      <p:sp>
        <p:nvSpPr>
          <p:cNvPr id="38" name="37 Aşağı Ok"/>
          <p:cNvSpPr/>
          <p:nvPr/>
        </p:nvSpPr>
        <p:spPr bwMode="auto">
          <a:xfrm>
            <a:off x="1671711" y="5188634"/>
            <a:ext cx="379828" cy="40796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39" name="38 Aşağı Ok"/>
          <p:cNvSpPr/>
          <p:nvPr/>
        </p:nvSpPr>
        <p:spPr bwMode="auto">
          <a:xfrm>
            <a:off x="4611858" y="5188634"/>
            <a:ext cx="379828" cy="40796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0" name="39 Aşağı Ok"/>
          <p:cNvSpPr/>
          <p:nvPr/>
        </p:nvSpPr>
        <p:spPr bwMode="auto">
          <a:xfrm>
            <a:off x="6918959" y="5202703"/>
            <a:ext cx="379828" cy="40796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1" name="40 Aşağı Ok"/>
          <p:cNvSpPr/>
          <p:nvPr/>
        </p:nvSpPr>
        <p:spPr bwMode="auto">
          <a:xfrm>
            <a:off x="10717237" y="5216768"/>
            <a:ext cx="379828" cy="40796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42" name="41 Metin kutusu"/>
          <p:cNvSpPr txBox="1"/>
          <p:nvPr/>
        </p:nvSpPr>
        <p:spPr>
          <a:xfrm>
            <a:off x="1561514" y="5781822"/>
            <a:ext cx="53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 Az</a:t>
            </a:r>
          </a:p>
          <a:p>
            <a:pPr algn="ctr"/>
            <a:r>
              <a:rPr lang="tr-TR" dirty="0" smtClean="0"/>
              <a:t>2B</a:t>
            </a:r>
            <a:endParaRPr lang="tr-TR" dirty="0"/>
          </a:p>
        </p:txBody>
      </p:sp>
      <p:sp>
        <p:nvSpPr>
          <p:cNvPr id="44" name="43 Metin kutusu"/>
          <p:cNvSpPr txBox="1"/>
          <p:nvPr/>
        </p:nvSpPr>
        <p:spPr>
          <a:xfrm>
            <a:off x="4515729" y="5795889"/>
            <a:ext cx="590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Yok</a:t>
            </a:r>
          </a:p>
          <a:p>
            <a:r>
              <a:rPr lang="tr-TR" dirty="0" smtClean="0"/>
              <a:t>2A</a:t>
            </a:r>
            <a:endParaRPr lang="tr-TR" dirty="0"/>
          </a:p>
        </p:txBody>
      </p:sp>
      <p:sp>
        <p:nvSpPr>
          <p:cNvPr id="45" name="44 Metin kutusu"/>
          <p:cNvSpPr txBox="1"/>
          <p:nvPr/>
        </p:nvSpPr>
        <p:spPr>
          <a:xfrm>
            <a:off x="6639951" y="5809956"/>
            <a:ext cx="970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Normal</a:t>
            </a:r>
          </a:p>
          <a:p>
            <a:pPr algn="ctr"/>
            <a:r>
              <a:rPr lang="tr-TR" dirty="0" smtClean="0"/>
              <a:t>2M</a:t>
            </a:r>
          </a:p>
        </p:txBody>
      </p:sp>
      <p:sp>
        <p:nvSpPr>
          <p:cNvPr id="46" name="45 Metin kutusu"/>
          <p:cNvSpPr txBox="1"/>
          <p:nvPr/>
        </p:nvSpPr>
        <p:spPr>
          <a:xfrm>
            <a:off x="10410092" y="5767754"/>
            <a:ext cx="1041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 Normal</a:t>
            </a:r>
          </a:p>
          <a:p>
            <a:pPr algn="ctr"/>
            <a:r>
              <a:rPr lang="tr-TR" dirty="0" smtClean="0"/>
              <a:t>2N</a:t>
            </a:r>
            <a:endParaRPr lang="tr-T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8" y="425450"/>
            <a:ext cx="4346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sz="2400" b="1" dirty="0" err="1" smtClean="0"/>
              <a:t>vWh’nın</a:t>
            </a:r>
            <a:r>
              <a:rPr lang="tr-TR" sz="2400" b="1" dirty="0" smtClean="0"/>
              <a:t> </a:t>
            </a:r>
            <a:r>
              <a:rPr lang="tr-TR" sz="2400" b="1" dirty="0" smtClean="0"/>
              <a:t>Moleküler Genetiği </a:t>
            </a:r>
            <a:endParaRPr lang="tr-TR" sz="24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801858" y="1406769"/>
            <a:ext cx="110994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</a:t>
            </a:r>
            <a:r>
              <a:rPr lang="tr-TR" b="1" dirty="0" smtClean="0"/>
              <a:t>Tip-3: </a:t>
            </a:r>
            <a:endParaRPr lang="tr-TR" dirty="0" smtClean="0"/>
          </a:p>
          <a:p>
            <a:r>
              <a:rPr lang="tr-TR" b="1" dirty="0" smtClean="0"/>
              <a:t> </a:t>
            </a:r>
            <a:endParaRPr lang="tr-TR" dirty="0" smtClean="0"/>
          </a:p>
          <a:p>
            <a:r>
              <a:rPr lang="tr-TR" dirty="0" smtClean="0"/>
              <a:t>          OR geçer; </a:t>
            </a:r>
            <a:r>
              <a:rPr lang="tr-TR" dirty="0" err="1" smtClean="0"/>
              <a:t>homozigot</a:t>
            </a:r>
            <a:r>
              <a:rPr lang="tr-TR" dirty="0" smtClean="0"/>
              <a:t> veya birleşik </a:t>
            </a:r>
            <a:r>
              <a:rPr lang="tr-TR" dirty="0" err="1" smtClean="0"/>
              <a:t>heterozigotlarda</a:t>
            </a:r>
            <a:r>
              <a:rPr lang="tr-TR" dirty="0" smtClean="0"/>
              <a:t> </a:t>
            </a:r>
            <a:r>
              <a:rPr lang="tr-TR" dirty="0" err="1" smtClean="0"/>
              <a:t>vWf</a:t>
            </a:r>
            <a:r>
              <a:rPr lang="tr-TR" dirty="0" smtClean="0"/>
              <a:t>&lt; %1, ağır kanama eğilimi vardır. </a:t>
            </a:r>
            <a:r>
              <a:rPr lang="tr-TR" dirty="0" err="1" smtClean="0"/>
              <a:t>vWf</a:t>
            </a:r>
            <a:r>
              <a:rPr lang="tr-TR" dirty="0" smtClean="0"/>
              <a:t> </a:t>
            </a:r>
            <a:r>
              <a:rPr lang="tr-TR" dirty="0" smtClean="0"/>
              <a:t>geninde </a:t>
            </a:r>
            <a:r>
              <a:rPr lang="tr-TR" dirty="0" err="1" smtClean="0"/>
              <a:t>null</a:t>
            </a:r>
            <a:r>
              <a:rPr lang="tr-TR" dirty="0" smtClean="0"/>
              <a:t> (anlamsız) mutasyonlar saptanır. </a:t>
            </a:r>
            <a:r>
              <a:rPr lang="tr-TR" dirty="0" err="1" smtClean="0"/>
              <a:t>Delesyonlar</a:t>
            </a:r>
            <a:r>
              <a:rPr lang="tr-TR" dirty="0" smtClean="0"/>
              <a:t>, </a:t>
            </a:r>
            <a:r>
              <a:rPr lang="tr-TR" dirty="0" err="1" smtClean="0"/>
              <a:t>nonsense</a:t>
            </a:r>
            <a:r>
              <a:rPr lang="tr-TR" dirty="0" smtClean="0"/>
              <a:t> </a:t>
            </a:r>
            <a:r>
              <a:rPr lang="tr-TR" dirty="0" err="1" smtClean="0"/>
              <a:t>mutation</a:t>
            </a:r>
            <a:r>
              <a:rPr lang="tr-TR" dirty="0" smtClean="0"/>
              <a:t>, </a:t>
            </a:r>
            <a:r>
              <a:rPr lang="tr-TR" dirty="0" err="1" smtClean="0"/>
              <a:t>insersiyon</a:t>
            </a:r>
            <a:r>
              <a:rPr lang="tr-TR" dirty="0" smtClean="0"/>
              <a:t>, </a:t>
            </a:r>
            <a:r>
              <a:rPr lang="tr-TR" dirty="0" err="1" smtClean="0"/>
              <a:t>splicing</a:t>
            </a:r>
            <a:r>
              <a:rPr lang="tr-TR" dirty="0" smtClean="0"/>
              <a:t> </a:t>
            </a:r>
            <a:r>
              <a:rPr lang="tr-TR" dirty="0" err="1" smtClean="0"/>
              <a:t>defektleri</a:t>
            </a:r>
            <a:r>
              <a:rPr lang="tr-TR" dirty="0" smtClean="0"/>
              <a:t>, bazı </a:t>
            </a:r>
            <a:r>
              <a:rPr lang="tr-TR" dirty="0" err="1" smtClean="0"/>
              <a:t>missense</a:t>
            </a:r>
            <a:r>
              <a:rPr lang="tr-TR" dirty="0" smtClean="0"/>
              <a:t> mutasyonlar   </a:t>
            </a:r>
            <a:r>
              <a:rPr lang="tr-TR" dirty="0" smtClean="0"/>
              <a:t>mevcuttur. 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b="1" dirty="0" smtClean="0"/>
              <a:t>Tip-1:</a:t>
            </a:r>
            <a:endParaRPr lang="tr-TR" dirty="0" smtClean="0"/>
          </a:p>
          <a:p>
            <a:r>
              <a:rPr lang="tr-TR" b="1" dirty="0" smtClean="0"/>
              <a:t> </a:t>
            </a:r>
            <a:endParaRPr lang="tr-TR" dirty="0" smtClean="0"/>
          </a:p>
          <a:p>
            <a:r>
              <a:rPr lang="tr-TR" dirty="0" smtClean="0"/>
              <a:t>OD geçer; olguların % 75 inde yanlış </a:t>
            </a:r>
            <a:r>
              <a:rPr lang="tr-TR" dirty="0" err="1" smtClean="0"/>
              <a:t>aa</a:t>
            </a:r>
            <a:r>
              <a:rPr lang="tr-TR" dirty="0" smtClean="0"/>
              <a:t> şifreleyen </a:t>
            </a:r>
            <a:r>
              <a:rPr lang="tr-TR" dirty="0" err="1" smtClean="0"/>
              <a:t>missense</a:t>
            </a:r>
            <a:r>
              <a:rPr lang="tr-TR" dirty="0" smtClean="0"/>
              <a:t> </a:t>
            </a:r>
            <a:r>
              <a:rPr lang="tr-TR" dirty="0" smtClean="0"/>
              <a:t>mutasyonlar </a:t>
            </a:r>
            <a:r>
              <a:rPr lang="tr-TR" dirty="0" smtClean="0"/>
              <a:t>var ; mutasyon çoğunlukla </a:t>
            </a:r>
            <a:r>
              <a:rPr lang="tr-TR" dirty="0" err="1" smtClean="0"/>
              <a:t>vWf</a:t>
            </a:r>
            <a:r>
              <a:rPr lang="tr-TR" dirty="0" smtClean="0"/>
              <a:t>&lt; %30 olan hastalarda </a:t>
            </a:r>
            <a:r>
              <a:rPr lang="tr-TR" dirty="0" smtClean="0"/>
              <a:t>saptanıyor .</a:t>
            </a:r>
            <a:r>
              <a:rPr lang="tr-TR" dirty="0" err="1" smtClean="0"/>
              <a:t>vWf</a:t>
            </a:r>
            <a:r>
              <a:rPr lang="tr-TR" dirty="0" smtClean="0"/>
              <a:t>&gt; </a:t>
            </a:r>
            <a:r>
              <a:rPr lang="tr-TR" dirty="0" smtClean="0"/>
              <a:t>%30 olan hafif olgularda mutasyon oranı düşüktür.</a:t>
            </a:r>
          </a:p>
          <a:p>
            <a:r>
              <a:rPr lang="tr-TR" dirty="0" smtClean="0"/>
              <a:t> 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8" y="425450"/>
            <a:ext cx="4346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sz="2400" b="1" dirty="0" err="1" smtClean="0"/>
              <a:t>vWh’nın</a:t>
            </a:r>
            <a:r>
              <a:rPr lang="tr-TR" sz="2400" b="1" dirty="0" smtClean="0"/>
              <a:t> </a:t>
            </a:r>
            <a:r>
              <a:rPr lang="tr-TR" sz="2400" b="1" dirty="0" smtClean="0"/>
              <a:t>Moleküler Genetiği </a:t>
            </a:r>
            <a:endParaRPr lang="tr-TR" sz="24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801858" y="1406769"/>
            <a:ext cx="110994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b="1" dirty="0" smtClean="0"/>
              <a:t>Tip </a:t>
            </a:r>
            <a:r>
              <a:rPr lang="tr-TR" b="1" dirty="0" smtClean="0"/>
              <a:t>2A , 2B ve  2M: </a:t>
            </a:r>
            <a:endParaRPr lang="tr-TR" dirty="0" smtClean="0"/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       Çoğunlukla OD geçer, nadiren OR geçiş görülür. Olguların çoğunda A1 ve A2 bölgelerini kodlayan </a:t>
            </a:r>
            <a:r>
              <a:rPr lang="tr-TR" dirty="0" err="1" smtClean="0"/>
              <a:t>ekson</a:t>
            </a:r>
            <a:r>
              <a:rPr lang="tr-TR" dirty="0" smtClean="0"/>
              <a:t> 28 de dominant etkili </a:t>
            </a:r>
            <a:r>
              <a:rPr lang="tr-TR" dirty="0" err="1" smtClean="0"/>
              <a:t>heterozigot</a:t>
            </a:r>
            <a:r>
              <a:rPr lang="tr-TR" dirty="0" smtClean="0"/>
              <a:t> </a:t>
            </a:r>
            <a:r>
              <a:rPr lang="tr-TR" dirty="0" err="1" smtClean="0"/>
              <a:t>missense</a:t>
            </a:r>
            <a:r>
              <a:rPr lang="tr-TR" dirty="0" smtClean="0"/>
              <a:t> </a:t>
            </a:r>
            <a:r>
              <a:rPr lang="tr-TR" dirty="0" smtClean="0"/>
              <a:t>mutasyonlar saptanır. </a:t>
            </a:r>
          </a:p>
          <a:p>
            <a:r>
              <a:rPr lang="tr-TR" dirty="0" smtClean="0"/>
              <a:t> 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8" name="7 Resim"/>
          <p:cNvPicPr/>
          <p:nvPr/>
        </p:nvPicPr>
        <p:blipFill>
          <a:blip r:embed="rId3"/>
          <a:srcRect l="18025" t="16471" r="19467" b="7059"/>
          <a:stretch>
            <a:fillRect/>
          </a:stretch>
        </p:blipFill>
        <p:spPr bwMode="auto">
          <a:xfrm>
            <a:off x="7793502" y="4965895"/>
            <a:ext cx="4140149" cy="163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1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077" name="文本框 15"/>
          <p:cNvSpPr txBox="1">
            <a:spLocks noChangeArrowheads="1"/>
          </p:cNvSpPr>
          <p:nvPr/>
        </p:nvSpPr>
        <p:spPr bwMode="auto">
          <a:xfrm>
            <a:off x="311150" y="668338"/>
            <a:ext cx="500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zh-CN" sz="3600" b="1" dirty="0" smtClean="0">
                <a:latin typeface="+mj-lt"/>
                <a:ea typeface="微软雅黑" panose="020B0503020204020204" pitchFamily="34" charset="-122"/>
              </a:rPr>
              <a:t>SUNUM PLANI</a:t>
            </a:r>
            <a:endParaRPr lang="zh-CN" altLang="en-US" sz="3600" b="1" dirty="0"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3078" name="直接连接符 17"/>
          <p:cNvCxnSpPr>
            <a:cxnSpLocks noChangeShapeType="1"/>
          </p:cNvCxnSpPr>
          <p:nvPr/>
        </p:nvCxnSpPr>
        <p:spPr bwMode="auto">
          <a:xfrm flipV="1">
            <a:off x="419100" y="1727200"/>
            <a:ext cx="4252913" cy="95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" name="30 Metin kutusu"/>
          <p:cNvSpPr txBox="1"/>
          <p:nvPr/>
        </p:nvSpPr>
        <p:spPr>
          <a:xfrm>
            <a:off x="436098" y="2321169"/>
            <a:ext cx="528945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 smtClean="0"/>
              <a:t>Tanım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Tarihçe</a:t>
            </a: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Epidemiyoloji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err="1" smtClean="0"/>
              <a:t>vWf’ün</a:t>
            </a:r>
            <a:r>
              <a:rPr lang="tr-TR" sz="2800" dirty="0" smtClean="0"/>
              <a:t> </a:t>
            </a:r>
            <a:r>
              <a:rPr lang="tr-TR" sz="2800" dirty="0" err="1" smtClean="0"/>
              <a:t>Hemostazdaki</a:t>
            </a:r>
            <a:r>
              <a:rPr lang="tr-TR" sz="2800" dirty="0" smtClean="0"/>
              <a:t> </a:t>
            </a:r>
            <a:r>
              <a:rPr lang="tr-TR" sz="2800" dirty="0" smtClean="0"/>
              <a:t>Rolü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Sınıflandırma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Yapı-Fonksiyon Bozuklukları</a:t>
            </a:r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dirty="0"/>
          </a:p>
        </p:txBody>
      </p:sp>
      <p:sp>
        <p:nvSpPr>
          <p:cNvPr id="39" name="38 Metin kutusu"/>
          <p:cNvSpPr txBox="1"/>
          <p:nvPr/>
        </p:nvSpPr>
        <p:spPr>
          <a:xfrm>
            <a:off x="6398455" y="2332892"/>
            <a:ext cx="528945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dirty="0" smtClean="0"/>
              <a:t>Genetik</a:t>
            </a: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Klinik Bulgular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err="1" smtClean="0"/>
              <a:t>Prevalans</a:t>
            </a:r>
            <a:endParaRPr lang="tr-TR" sz="2800" dirty="0" smtClean="0"/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Tanı-</a:t>
            </a:r>
            <a:r>
              <a:rPr lang="tr-TR" sz="2800" dirty="0" err="1" smtClean="0"/>
              <a:t>Laboratuvar</a:t>
            </a:r>
            <a:r>
              <a:rPr lang="tr-TR" sz="2800" dirty="0" smtClean="0"/>
              <a:t> Bulguları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Tedavi</a:t>
            </a:r>
          </a:p>
          <a:p>
            <a:pPr>
              <a:buFont typeface="Wingdings" pitchFamily="2" charset="2"/>
              <a:buChar char="Ø"/>
            </a:pPr>
            <a:r>
              <a:rPr lang="tr-TR" sz="2800" dirty="0" smtClean="0"/>
              <a:t>Sonuçlar</a:t>
            </a:r>
          </a:p>
          <a:p>
            <a:endParaRPr lang="tr-TR" sz="2800" dirty="0" smtClean="0"/>
          </a:p>
          <a:p>
            <a:endParaRPr lang="tr-TR" dirty="0"/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8" y="425450"/>
            <a:ext cx="4346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sz="2400" b="1" dirty="0" err="1" smtClean="0"/>
              <a:t>vWh’nın</a:t>
            </a:r>
            <a:r>
              <a:rPr lang="tr-TR" sz="2400" b="1" dirty="0" smtClean="0"/>
              <a:t> </a:t>
            </a:r>
            <a:r>
              <a:rPr lang="tr-TR" sz="2400" b="1" dirty="0" smtClean="0"/>
              <a:t>Moleküler Genetiği </a:t>
            </a:r>
            <a:endParaRPr lang="tr-TR" sz="24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801858" y="1406769"/>
            <a:ext cx="1109941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1" u="sng" dirty="0" smtClean="0"/>
              <a:t>Tip 2A </a:t>
            </a:r>
            <a:endParaRPr lang="tr-TR" u="sng" dirty="0" smtClean="0"/>
          </a:p>
          <a:p>
            <a:r>
              <a:rPr lang="tr-TR" dirty="0" smtClean="0"/>
              <a:t> </a:t>
            </a:r>
          </a:p>
          <a:p>
            <a:r>
              <a:rPr lang="tr-TR" b="1" dirty="0" smtClean="0"/>
              <a:t>       Grup-1</a:t>
            </a:r>
            <a:r>
              <a:rPr lang="tr-TR" b="1" dirty="0" smtClean="0"/>
              <a:t>) </a:t>
            </a:r>
            <a:r>
              <a:rPr lang="tr-TR" dirty="0" err="1" smtClean="0"/>
              <a:t>Multimer</a:t>
            </a:r>
            <a:r>
              <a:rPr lang="tr-TR" dirty="0" smtClean="0"/>
              <a:t> </a:t>
            </a:r>
            <a:r>
              <a:rPr lang="tr-TR" dirty="0" smtClean="0"/>
              <a:t>oluşum bozukluğu: </a:t>
            </a:r>
            <a:r>
              <a:rPr lang="tr-TR" dirty="0" err="1" smtClean="0"/>
              <a:t>Propeptid</a:t>
            </a:r>
            <a:r>
              <a:rPr lang="tr-TR" dirty="0" smtClean="0"/>
              <a:t>, D3 ve A2 bölgeleri veya C terminalindeki </a:t>
            </a:r>
            <a:r>
              <a:rPr lang="tr-TR" dirty="0" err="1" smtClean="0"/>
              <a:t>dimer</a:t>
            </a:r>
            <a:r>
              <a:rPr lang="tr-TR" dirty="0" smtClean="0"/>
              <a:t> oluşumunu sağlayan </a:t>
            </a:r>
            <a:r>
              <a:rPr lang="tr-TR" dirty="0" err="1" smtClean="0"/>
              <a:t>sistein</a:t>
            </a:r>
            <a:r>
              <a:rPr lang="tr-TR" dirty="0" smtClean="0"/>
              <a:t> düğümünde mutasyonlar nedeni ile yüksek </a:t>
            </a:r>
            <a:r>
              <a:rPr lang="tr-TR" dirty="0" err="1" smtClean="0"/>
              <a:t>mol</a:t>
            </a:r>
            <a:r>
              <a:rPr lang="tr-TR" dirty="0" smtClean="0"/>
              <a:t> ağırlıklı </a:t>
            </a:r>
            <a:r>
              <a:rPr lang="tr-TR" dirty="0" err="1" smtClean="0"/>
              <a:t>multimerler</a:t>
            </a:r>
            <a:r>
              <a:rPr lang="tr-TR" dirty="0" smtClean="0"/>
              <a:t> oluşamıyor.</a:t>
            </a:r>
          </a:p>
          <a:p>
            <a:r>
              <a:rPr lang="tr-TR" dirty="0" smtClean="0"/>
              <a:t> </a:t>
            </a:r>
          </a:p>
          <a:p>
            <a:r>
              <a:rPr lang="tr-TR" b="1" dirty="0" smtClean="0"/>
              <a:t>      Grup-2 )</a:t>
            </a:r>
            <a:r>
              <a:rPr lang="tr-TR" dirty="0" err="1" smtClean="0"/>
              <a:t>Proteoliz</a:t>
            </a:r>
            <a:r>
              <a:rPr lang="tr-TR" dirty="0" smtClean="0"/>
              <a:t> </a:t>
            </a:r>
            <a:r>
              <a:rPr lang="tr-TR" dirty="0" smtClean="0"/>
              <a:t>artması: </a:t>
            </a:r>
            <a:r>
              <a:rPr lang="tr-TR" dirty="0" err="1" smtClean="0"/>
              <a:t>vWf</a:t>
            </a:r>
            <a:r>
              <a:rPr lang="tr-TR" dirty="0" smtClean="0"/>
              <a:t> kıran </a:t>
            </a:r>
            <a:r>
              <a:rPr lang="tr-TR" dirty="0" err="1" smtClean="0"/>
              <a:t>proteaz</a:t>
            </a:r>
            <a:r>
              <a:rPr lang="tr-TR" dirty="0" smtClean="0"/>
              <a:t> ( ADAMTS13) </a:t>
            </a:r>
            <a:r>
              <a:rPr lang="tr-TR" dirty="0" err="1" smtClean="0"/>
              <a:t>ın</a:t>
            </a:r>
            <a:r>
              <a:rPr lang="tr-TR" dirty="0" smtClean="0"/>
              <a:t> kesme yerinde </a:t>
            </a:r>
            <a:r>
              <a:rPr lang="tr-TR" dirty="0" err="1" smtClean="0"/>
              <a:t>proteolizi</a:t>
            </a:r>
            <a:r>
              <a:rPr lang="tr-TR" dirty="0" smtClean="0"/>
              <a:t> artıran </a:t>
            </a:r>
            <a:r>
              <a:rPr lang="tr-TR" dirty="0" err="1" smtClean="0"/>
              <a:t>aa</a:t>
            </a:r>
            <a:r>
              <a:rPr lang="tr-TR" dirty="0" smtClean="0"/>
              <a:t> değişikliği var.</a:t>
            </a:r>
          </a:p>
          <a:p>
            <a:r>
              <a:rPr lang="tr-TR" u="sng" dirty="0" smtClean="0"/>
              <a:t> </a:t>
            </a:r>
          </a:p>
          <a:p>
            <a:r>
              <a:rPr lang="tr-TR" b="1" i="1" u="sng" dirty="0" smtClean="0"/>
              <a:t>Tip2B ve 2M </a:t>
            </a:r>
            <a:endParaRPr lang="tr-TR" u="sng" dirty="0" smtClean="0"/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         Tip -2B de fonksiyon kazanma </a:t>
            </a:r>
            <a:r>
              <a:rPr lang="tr-TR" dirty="0" smtClean="0"/>
              <a:t>, tip- </a:t>
            </a:r>
            <a:r>
              <a:rPr lang="tr-TR" dirty="0" smtClean="0"/>
              <a:t>2M de fonksiyon kaybı olduğu halde her ikisinde de </a:t>
            </a:r>
            <a:r>
              <a:rPr lang="tr-TR" dirty="0" err="1" smtClean="0"/>
              <a:t>vWf</a:t>
            </a:r>
            <a:r>
              <a:rPr lang="tr-TR" dirty="0" smtClean="0"/>
              <a:t> </a:t>
            </a:r>
            <a:r>
              <a:rPr lang="tr-TR" dirty="0" smtClean="0"/>
              <a:t>nün </a:t>
            </a:r>
            <a:r>
              <a:rPr lang="tr-TR" dirty="0" err="1" smtClean="0"/>
              <a:t>GPIb</a:t>
            </a:r>
            <a:r>
              <a:rPr lang="tr-TR" dirty="0" smtClean="0"/>
              <a:t> ye bağlanma bölgesi olan A1 de </a:t>
            </a:r>
            <a:r>
              <a:rPr lang="tr-TR" dirty="0" err="1" smtClean="0"/>
              <a:t>heterozigot</a:t>
            </a:r>
            <a:r>
              <a:rPr lang="tr-TR" dirty="0" smtClean="0"/>
              <a:t> </a:t>
            </a:r>
            <a:r>
              <a:rPr lang="tr-TR" dirty="0" err="1" smtClean="0"/>
              <a:t>missense</a:t>
            </a:r>
            <a:r>
              <a:rPr lang="tr-TR" dirty="0" smtClean="0"/>
              <a:t> </a:t>
            </a:r>
            <a:r>
              <a:rPr lang="tr-TR" dirty="0" smtClean="0"/>
              <a:t>mutasyonlar saptanır.</a:t>
            </a:r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 </a:t>
            </a:r>
            <a:endParaRPr lang="tr-TR" u="sng" dirty="0" smtClean="0"/>
          </a:p>
          <a:p>
            <a:r>
              <a:rPr lang="tr-TR" b="1" i="1" u="sng" dirty="0" smtClean="0"/>
              <a:t>Tip 2N </a:t>
            </a:r>
            <a:endParaRPr lang="tr-TR" u="sng" dirty="0" smtClean="0"/>
          </a:p>
          <a:p>
            <a:r>
              <a:rPr lang="tr-TR" dirty="0" smtClean="0"/>
              <a:t> </a:t>
            </a:r>
          </a:p>
          <a:p>
            <a:r>
              <a:rPr lang="tr-TR" dirty="0" smtClean="0"/>
              <a:t>OR geçer; hemofili </a:t>
            </a:r>
            <a:r>
              <a:rPr lang="tr-TR" dirty="0" err="1" smtClean="0"/>
              <a:t>fenotipi</a:t>
            </a:r>
            <a:r>
              <a:rPr lang="tr-TR" dirty="0" smtClean="0"/>
              <a:t> verir. Molekülün N-terminalinde FVIII bağlanma bölgesi olan D’ ve D3 bölgelerinde (1-272. </a:t>
            </a:r>
            <a:r>
              <a:rPr lang="tr-TR" dirty="0" err="1" smtClean="0"/>
              <a:t>aa</a:t>
            </a:r>
            <a:r>
              <a:rPr lang="tr-TR" dirty="0" smtClean="0"/>
              <a:t> arası) </a:t>
            </a:r>
            <a:r>
              <a:rPr lang="tr-TR" dirty="0" err="1" smtClean="0"/>
              <a:t>vWf</a:t>
            </a:r>
            <a:r>
              <a:rPr lang="tr-TR" dirty="0" smtClean="0"/>
              <a:t> </a:t>
            </a:r>
            <a:r>
              <a:rPr lang="tr-TR" dirty="0" err="1" smtClean="0"/>
              <a:t>monomerlerine</a:t>
            </a:r>
            <a:r>
              <a:rPr lang="tr-TR" dirty="0" smtClean="0"/>
              <a:t> </a:t>
            </a:r>
            <a:r>
              <a:rPr lang="tr-TR" dirty="0" smtClean="0"/>
              <a:t>FVIII bağlanmasını önleyen </a:t>
            </a:r>
            <a:r>
              <a:rPr lang="tr-TR" dirty="0" err="1" smtClean="0"/>
              <a:t>missense</a:t>
            </a:r>
            <a:r>
              <a:rPr lang="tr-TR" dirty="0" smtClean="0"/>
              <a:t> mutasyonlar var. </a:t>
            </a:r>
          </a:p>
          <a:p>
            <a:r>
              <a:rPr lang="tr-TR" dirty="0" smtClean="0"/>
              <a:t> 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8" y="425450"/>
            <a:ext cx="4346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sz="2400" b="1" dirty="0" err="1" smtClean="0"/>
              <a:t>vWh’nın</a:t>
            </a:r>
            <a:r>
              <a:rPr lang="tr-TR" sz="2400" b="1" dirty="0" smtClean="0"/>
              <a:t> </a:t>
            </a:r>
            <a:r>
              <a:rPr lang="tr-TR" sz="2400" b="1" dirty="0" smtClean="0"/>
              <a:t>Moleküler Genetiği </a:t>
            </a:r>
            <a:endParaRPr lang="tr-TR" sz="24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801858" y="1406769"/>
            <a:ext cx="110994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dirty="0" smtClean="0"/>
              <a:t> 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8" name="7 Resim"/>
          <p:cNvPicPr/>
          <p:nvPr/>
        </p:nvPicPr>
        <p:blipFill>
          <a:blip r:embed="rId3"/>
          <a:srcRect l="17024" t="7353" r="19792" b="11765"/>
          <a:stretch>
            <a:fillRect/>
          </a:stretch>
        </p:blipFill>
        <p:spPr bwMode="auto">
          <a:xfrm>
            <a:off x="2405575" y="1463040"/>
            <a:ext cx="7399607" cy="476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7185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7186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Klinik Bulgular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173" name="矩形 6"/>
          <p:cNvSpPr>
            <a:spLocks noChangeArrowheads="1"/>
          </p:cNvSpPr>
          <p:nvPr/>
        </p:nvSpPr>
        <p:spPr bwMode="auto">
          <a:xfrm>
            <a:off x="0" y="1430338"/>
            <a:ext cx="12192000" cy="4800600"/>
          </a:xfrm>
          <a:prstGeom prst="rect">
            <a:avLst/>
          </a:prstGeom>
          <a:solidFill>
            <a:srgbClr val="7ACDEF">
              <a:alpha val="6196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7174" name="组合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236788"/>
            <a:ext cx="72548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83"/>
          <p:cNvGrpSpPr>
            <a:grpSpLocks/>
          </p:cNvGrpSpPr>
          <p:nvPr/>
        </p:nvGrpSpPr>
        <p:grpSpPr bwMode="auto">
          <a:xfrm>
            <a:off x="8137525" y="3067050"/>
            <a:ext cx="3332163" cy="1058863"/>
            <a:chOff x="0" y="0"/>
            <a:chExt cx="3331418" cy="1058930"/>
          </a:xfrm>
        </p:grpSpPr>
        <p:pic>
          <p:nvPicPr>
            <p:cNvPr id="718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5640"/>
              <a:ext cx="591376" cy="59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组合 185"/>
            <p:cNvGrpSpPr>
              <a:grpSpLocks/>
            </p:cNvGrpSpPr>
            <p:nvPr/>
          </p:nvGrpSpPr>
          <p:grpSpPr bwMode="auto">
            <a:xfrm>
              <a:off x="704108" y="0"/>
              <a:ext cx="2627310" cy="1058930"/>
              <a:chOff x="0" y="0"/>
              <a:chExt cx="2627310" cy="1058930"/>
            </a:xfrm>
          </p:grpSpPr>
          <p:sp>
            <p:nvSpPr>
              <p:cNvPr id="7183" name="TextBox 1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52907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  <a:endPara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84" name="TextBox 11"/>
              <p:cNvSpPr txBox="1">
                <a:spLocks noChangeArrowheads="1"/>
              </p:cNvSpPr>
              <p:nvPr/>
            </p:nvSpPr>
            <p:spPr bwMode="auto">
              <a:xfrm>
                <a:off x="63373" y="320266"/>
                <a:ext cx="2563937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请替换文字内容，点击添加相关标题文字，修改文字内容，也可以直接复制你的内容到此。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188"/>
          <p:cNvGrpSpPr>
            <a:grpSpLocks/>
          </p:cNvGrpSpPr>
          <p:nvPr/>
        </p:nvGrpSpPr>
        <p:grpSpPr bwMode="auto">
          <a:xfrm>
            <a:off x="8177213" y="4402138"/>
            <a:ext cx="3281697" cy="1058910"/>
            <a:chOff x="0" y="0"/>
            <a:chExt cx="3281564" cy="1058978"/>
          </a:xfrm>
        </p:grpSpPr>
        <p:pic>
          <p:nvPicPr>
            <p:cNvPr id="717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9402"/>
              <a:ext cx="537652" cy="53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组合 190"/>
            <p:cNvGrpSpPr>
              <a:grpSpLocks/>
            </p:cNvGrpSpPr>
            <p:nvPr/>
          </p:nvGrpSpPr>
          <p:grpSpPr bwMode="auto">
            <a:xfrm>
              <a:off x="680197" y="0"/>
              <a:ext cx="2601367" cy="1058978"/>
              <a:chOff x="0" y="0"/>
              <a:chExt cx="2601367" cy="1058978"/>
            </a:xfrm>
          </p:grpSpPr>
          <p:sp>
            <p:nvSpPr>
              <p:cNvPr id="7179" name="TextBox 1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52907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  <a:endPara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80" name="TextBox 11"/>
              <p:cNvSpPr txBox="1">
                <a:spLocks noChangeArrowheads="1"/>
              </p:cNvSpPr>
              <p:nvPr/>
            </p:nvSpPr>
            <p:spPr bwMode="auto">
              <a:xfrm>
                <a:off x="63373" y="320266"/>
                <a:ext cx="2537994" cy="738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请替换文字内容，点击添加相关标题文字，修改文字内容，也可以直接复制你的内容到此。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9" name="18 Dikdörtgen"/>
          <p:cNvSpPr/>
          <p:nvPr/>
        </p:nvSpPr>
        <p:spPr bwMode="auto">
          <a:xfrm>
            <a:off x="407963" y="1758462"/>
            <a:ext cx="11211951" cy="41077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tr-TR" dirty="0" smtClean="0"/>
              <a:t>  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  </a:t>
            </a:r>
            <a:r>
              <a:rPr lang="tr-TR" dirty="0" err="1" smtClean="0"/>
              <a:t>VWh</a:t>
            </a:r>
            <a:r>
              <a:rPr lang="tr-TR" dirty="0" smtClean="0"/>
              <a:t>, tipik olarak hafif veya orta şiddette deri-mukoza </a:t>
            </a:r>
            <a:r>
              <a:rPr lang="tr-TR" dirty="0" smtClean="0"/>
              <a:t>kanamalarıyla karakterizedir.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  Sık </a:t>
            </a:r>
            <a:r>
              <a:rPr lang="tr-TR" dirty="0" smtClean="0"/>
              <a:t>görülen semptomlar, deride </a:t>
            </a:r>
            <a:r>
              <a:rPr lang="tr-TR" dirty="0" smtClean="0"/>
              <a:t>kolay </a:t>
            </a:r>
            <a:r>
              <a:rPr lang="tr-TR" dirty="0" err="1" smtClean="0"/>
              <a:t>ekimoz</a:t>
            </a:r>
            <a:r>
              <a:rPr lang="tr-TR" dirty="0" smtClean="0"/>
              <a:t> </a:t>
            </a:r>
            <a:r>
              <a:rPr lang="tr-TR" dirty="0" smtClean="0"/>
              <a:t>oluşması, burun kanaması, diş eti kanaması, </a:t>
            </a:r>
            <a:r>
              <a:rPr lang="tr-TR" dirty="0" err="1" smtClean="0"/>
              <a:t>menoraji</a:t>
            </a:r>
            <a:r>
              <a:rPr lang="tr-TR" dirty="0" smtClean="0"/>
              <a:t>, post-</a:t>
            </a:r>
            <a:r>
              <a:rPr lang="tr-TR" dirty="0" err="1" smtClean="0"/>
              <a:t>partum</a:t>
            </a:r>
            <a:r>
              <a:rPr lang="tr-TR" dirty="0" smtClean="0"/>
              <a:t> </a:t>
            </a:r>
            <a:r>
              <a:rPr lang="tr-TR" dirty="0" smtClean="0"/>
              <a:t>kanamalar, </a:t>
            </a:r>
            <a:r>
              <a:rPr lang="tr-TR" dirty="0" err="1" smtClean="0"/>
              <a:t>yüzeyel</a:t>
            </a:r>
            <a:r>
              <a:rPr lang="tr-TR" dirty="0" smtClean="0"/>
              <a:t> </a:t>
            </a:r>
            <a:r>
              <a:rPr lang="tr-TR" dirty="0" err="1" smtClean="0"/>
              <a:t>kesilerdan</a:t>
            </a:r>
            <a:r>
              <a:rPr lang="tr-TR" dirty="0" smtClean="0"/>
              <a:t> sonra uzun </a:t>
            </a:r>
            <a:r>
              <a:rPr lang="tr-TR" dirty="0" smtClean="0"/>
              <a:t>süren kanamalar </a:t>
            </a:r>
            <a:r>
              <a:rPr lang="tr-TR" dirty="0" smtClean="0"/>
              <a:t>ve GIS kanamalarıdır.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 </a:t>
            </a:r>
            <a:r>
              <a:rPr lang="tr-TR" dirty="0" smtClean="0"/>
              <a:t> Kanamanın </a:t>
            </a:r>
            <a:r>
              <a:rPr lang="tr-TR" dirty="0" smtClean="0"/>
              <a:t>şiddeti </a:t>
            </a:r>
            <a:r>
              <a:rPr lang="tr-TR" dirty="0" err="1" smtClean="0"/>
              <a:t>vWf’ün</a:t>
            </a:r>
            <a:r>
              <a:rPr lang="tr-TR" dirty="0" smtClean="0"/>
              <a:t> düzeyine </a:t>
            </a:r>
            <a:r>
              <a:rPr lang="tr-TR" dirty="0" smtClean="0"/>
              <a:t>ve fonksiyon bozukluğu olup olmadığına göre </a:t>
            </a:r>
            <a:r>
              <a:rPr lang="tr-TR" dirty="0" smtClean="0"/>
              <a:t>farklılık gösterir</a:t>
            </a:r>
            <a:r>
              <a:rPr lang="tr-TR" dirty="0" smtClean="0"/>
              <a:t>. </a:t>
            </a:r>
            <a:r>
              <a:rPr lang="tr-TR" dirty="0" err="1" smtClean="0"/>
              <a:t>vWf’ün</a:t>
            </a:r>
            <a:r>
              <a:rPr lang="tr-TR" dirty="0" smtClean="0"/>
              <a:t> </a:t>
            </a:r>
            <a:r>
              <a:rPr lang="tr-TR" dirty="0" smtClean="0"/>
              <a:t>düzeyi çok düşük olan veya </a:t>
            </a:r>
            <a:r>
              <a:rPr lang="tr-TR" dirty="0" smtClean="0"/>
              <a:t>fonksiyonlarında ciddi </a:t>
            </a:r>
            <a:r>
              <a:rPr lang="tr-TR" dirty="0" smtClean="0"/>
              <a:t>bozukluk olan hastalarda kanama </a:t>
            </a:r>
            <a:r>
              <a:rPr lang="tr-TR" dirty="0" smtClean="0"/>
              <a:t>semptomları daha </a:t>
            </a:r>
            <a:r>
              <a:rPr lang="tr-TR" dirty="0" smtClean="0"/>
              <a:t>ciddi olup erken çocukluk çağında başlarken, hafif </a:t>
            </a:r>
            <a:r>
              <a:rPr lang="tr-TR" dirty="0" smtClean="0"/>
              <a:t>tipler ancak </a:t>
            </a:r>
            <a:r>
              <a:rPr lang="tr-TR" dirty="0" err="1" smtClean="0"/>
              <a:t>mukozal</a:t>
            </a:r>
            <a:r>
              <a:rPr lang="tr-TR" dirty="0" smtClean="0"/>
              <a:t> yüzeylerdeki </a:t>
            </a:r>
            <a:r>
              <a:rPr lang="tr-TR" dirty="0" err="1" smtClean="0"/>
              <a:t>travmatik</a:t>
            </a:r>
            <a:r>
              <a:rPr lang="tr-TR" dirty="0" smtClean="0"/>
              <a:t> girişimlerde (</a:t>
            </a:r>
            <a:r>
              <a:rPr lang="tr-TR" dirty="0" err="1" smtClean="0"/>
              <a:t>tonsillektomi</a:t>
            </a:r>
            <a:r>
              <a:rPr lang="tr-TR" dirty="0" smtClean="0"/>
              <a:t>,diş </a:t>
            </a:r>
            <a:r>
              <a:rPr lang="tr-TR" dirty="0" smtClean="0"/>
              <a:t>çekimi, </a:t>
            </a:r>
            <a:r>
              <a:rPr lang="tr-TR" dirty="0" err="1" smtClean="0"/>
              <a:t>küretaj</a:t>
            </a:r>
            <a:r>
              <a:rPr lang="tr-TR" dirty="0" smtClean="0"/>
              <a:t>) veya </a:t>
            </a:r>
            <a:r>
              <a:rPr lang="tr-TR" dirty="0" err="1" smtClean="0"/>
              <a:t>menarşta</a:t>
            </a:r>
            <a:r>
              <a:rPr lang="tr-TR" dirty="0" smtClean="0"/>
              <a:t> kendini belli ederler.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7185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7186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Klinik Bulgular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173" name="矩形 6"/>
          <p:cNvSpPr>
            <a:spLocks noChangeArrowheads="1"/>
          </p:cNvSpPr>
          <p:nvPr/>
        </p:nvSpPr>
        <p:spPr bwMode="auto">
          <a:xfrm>
            <a:off x="0" y="1430338"/>
            <a:ext cx="12192000" cy="4800600"/>
          </a:xfrm>
          <a:prstGeom prst="rect">
            <a:avLst/>
          </a:prstGeom>
          <a:solidFill>
            <a:srgbClr val="7ACDEF">
              <a:alpha val="6196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7174" name="组合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236788"/>
            <a:ext cx="72548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83"/>
          <p:cNvGrpSpPr>
            <a:grpSpLocks/>
          </p:cNvGrpSpPr>
          <p:nvPr/>
        </p:nvGrpSpPr>
        <p:grpSpPr bwMode="auto">
          <a:xfrm>
            <a:off x="8137525" y="3067050"/>
            <a:ext cx="3332163" cy="1058863"/>
            <a:chOff x="0" y="0"/>
            <a:chExt cx="3331418" cy="1058930"/>
          </a:xfrm>
        </p:grpSpPr>
        <p:pic>
          <p:nvPicPr>
            <p:cNvPr id="718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5640"/>
              <a:ext cx="591376" cy="59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组合 185"/>
            <p:cNvGrpSpPr>
              <a:grpSpLocks/>
            </p:cNvGrpSpPr>
            <p:nvPr/>
          </p:nvGrpSpPr>
          <p:grpSpPr bwMode="auto">
            <a:xfrm>
              <a:off x="704108" y="0"/>
              <a:ext cx="2627310" cy="1058930"/>
              <a:chOff x="0" y="0"/>
              <a:chExt cx="2627310" cy="1058930"/>
            </a:xfrm>
          </p:grpSpPr>
          <p:sp>
            <p:nvSpPr>
              <p:cNvPr id="7183" name="TextBox 1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52907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  <a:endPara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84" name="TextBox 11"/>
              <p:cNvSpPr txBox="1">
                <a:spLocks noChangeArrowheads="1"/>
              </p:cNvSpPr>
              <p:nvPr/>
            </p:nvSpPr>
            <p:spPr bwMode="auto">
              <a:xfrm>
                <a:off x="63373" y="320266"/>
                <a:ext cx="2563937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请替换文字内容，点击添加相关标题文字，修改文字内容，也可以直接复制你的内容到此。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188"/>
          <p:cNvGrpSpPr>
            <a:grpSpLocks/>
          </p:cNvGrpSpPr>
          <p:nvPr/>
        </p:nvGrpSpPr>
        <p:grpSpPr bwMode="auto">
          <a:xfrm>
            <a:off x="8177213" y="4402138"/>
            <a:ext cx="3281697" cy="1058910"/>
            <a:chOff x="0" y="0"/>
            <a:chExt cx="3281564" cy="1058978"/>
          </a:xfrm>
        </p:grpSpPr>
        <p:pic>
          <p:nvPicPr>
            <p:cNvPr id="717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9402"/>
              <a:ext cx="537652" cy="53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组合 190"/>
            <p:cNvGrpSpPr>
              <a:grpSpLocks/>
            </p:cNvGrpSpPr>
            <p:nvPr/>
          </p:nvGrpSpPr>
          <p:grpSpPr bwMode="auto">
            <a:xfrm>
              <a:off x="680197" y="0"/>
              <a:ext cx="2601367" cy="1058978"/>
              <a:chOff x="0" y="0"/>
              <a:chExt cx="2601367" cy="1058978"/>
            </a:xfrm>
          </p:grpSpPr>
          <p:sp>
            <p:nvSpPr>
              <p:cNvPr id="7179" name="TextBox 1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52907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  <a:endPara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80" name="TextBox 11"/>
              <p:cNvSpPr txBox="1">
                <a:spLocks noChangeArrowheads="1"/>
              </p:cNvSpPr>
              <p:nvPr/>
            </p:nvSpPr>
            <p:spPr bwMode="auto">
              <a:xfrm>
                <a:off x="63373" y="320266"/>
                <a:ext cx="2537994" cy="738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 smtClean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请替换文字内容，点击添加相关标题文字，修改文字内容，也可以直接复制你的内容到此。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9" name="18 Dikdörtgen"/>
          <p:cNvSpPr/>
          <p:nvPr/>
        </p:nvSpPr>
        <p:spPr bwMode="auto">
          <a:xfrm>
            <a:off x="407963" y="1758462"/>
            <a:ext cx="11211951" cy="41077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  </a:t>
            </a:r>
            <a:r>
              <a:rPr lang="tr-TR" dirty="0" err="1" smtClean="0"/>
              <a:t>vWf</a:t>
            </a:r>
            <a:r>
              <a:rPr lang="tr-TR" dirty="0" smtClean="0"/>
              <a:t> </a:t>
            </a:r>
            <a:r>
              <a:rPr lang="tr-TR" dirty="0" smtClean="0"/>
              <a:t>düzeyinin &lt; %1, FVIII düzeyinin &lt;%5 olduğu ağır (tip 3 </a:t>
            </a:r>
            <a:r>
              <a:rPr lang="tr-TR" dirty="0" smtClean="0"/>
              <a:t>) </a:t>
            </a:r>
            <a:r>
              <a:rPr lang="tr-TR" dirty="0" err="1" smtClean="0"/>
              <a:t>vWh</a:t>
            </a:r>
            <a:r>
              <a:rPr lang="tr-TR" dirty="0" smtClean="0"/>
              <a:t> </a:t>
            </a:r>
            <a:r>
              <a:rPr lang="tr-TR" dirty="0" smtClean="0"/>
              <a:t>da ise ciddi </a:t>
            </a:r>
            <a:r>
              <a:rPr lang="tr-TR" dirty="0" err="1" smtClean="0"/>
              <a:t>mukozal</a:t>
            </a:r>
            <a:r>
              <a:rPr lang="tr-TR" dirty="0" smtClean="0"/>
              <a:t> kanamalara ek olarak </a:t>
            </a:r>
            <a:r>
              <a:rPr lang="tr-TR" dirty="0" smtClean="0"/>
              <a:t>hemofilide olduğu </a:t>
            </a:r>
            <a:r>
              <a:rPr lang="tr-TR" dirty="0" smtClean="0"/>
              <a:t>gibi eklem ve kas içi kanamaları da görülür.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 Bazı hastalarda </a:t>
            </a:r>
            <a:r>
              <a:rPr lang="tr-TR" dirty="0" err="1" smtClean="0"/>
              <a:t>gastrointestinal</a:t>
            </a:r>
            <a:r>
              <a:rPr lang="tr-TR" dirty="0" smtClean="0"/>
              <a:t> </a:t>
            </a:r>
            <a:r>
              <a:rPr lang="tr-TR" dirty="0" smtClean="0"/>
              <a:t>sistemde gelişen </a:t>
            </a:r>
            <a:r>
              <a:rPr lang="tr-TR" dirty="0" err="1" smtClean="0"/>
              <a:t>anjiodisplaji</a:t>
            </a:r>
            <a:r>
              <a:rPr lang="tr-TR" dirty="0" smtClean="0"/>
              <a:t> </a:t>
            </a:r>
            <a:r>
              <a:rPr lang="tr-TR" dirty="0" smtClean="0"/>
              <a:t>nedeni ile </a:t>
            </a:r>
            <a:r>
              <a:rPr lang="tr-TR" dirty="0" smtClean="0"/>
              <a:t>yaşamı tehdit eden ve faktör tedavisi ile </a:t>
            </a:r>
            <a:r>
              <a:rPr lang="tr-TR" dirty="0" smtClean="0"/>
              <a:t>durdurulamayan GIS </a:t>
            </a:r>
            <a:r>
              <a:rPr lang="tr-TR" dirty="0" smtClean="0"/>
              <a:t>kanamaları görülebilir. </a:t>
            </a:r>
            <a:r>
              <a:rPr lang="tr-TR" dirty="0" err="1" smtClean="0"/>
              <a:t>vWh</a:t>
            </a:r>
            <a:r>
              <a:rPr lang="tr-TR" dirty="0" smtClean="0"/>
              <a:t> </a:t>
            </a:r>
            <a:r>
              <a:rPr lang="tr-TR" dirty="0" err="1" smtClean="0"/>
              <a:t>nın</a:t>
            </a:r>
            <a:r>
              <a:rPr lang="tr-TR" dirty="0" smtClean="0"/>
              <a:t> çocukluk çağındaki </a:t>
            </a:r>
            <a:r>
              <a:rPr lang="tr-TR" dirty="0" smtClean="0"/>
              <a:t>en </a:t>
            </a:r>
            <a:r>
              <a:rPr lang="tr-TR" dirty="0" smtClean="0"/>
              <a:t>önemli ve çoğunlukla tek semptomu burun kanamasıdır. </a:t>
            </a:r>
            <a:r>
              <a:rPr lang="tr-TR" dirty="0" smtClean="0"/>
              <a:t>Yaş ilerledikçe</a:t>
            </a:r>
            <a:r>
              <a:rPr lang="tr-TR" dirty="0" smtClean="0"/>
              <a:t>, </a:t>
            </a:r>
            <a:r>
              <a:rPr lang="tr-TR" dirty="0" err="1" smtClean="0"/>
              <a:t>vWf</a:t>
            </a:r>
            <a:r>
              <a:rPr lang="tr-TR" dirty="0" smtClean="0"/>
              <a:t> düzeyindeki artmanın da etkisiyle burun </a:t>
            </a:r>
            <a:r>
              <a:rPr lang="tr-TR" dirty="0" smtClean="0"/>
              <a:t>kanamalarının şiddeti </a:t>
            </a:r>
            <a:r>
              <a:rPr lang="tr-TR" dirty="0" smtClean="0"/>
              <a:t>azalır veya tamamen kaybolur.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 Çocuklarda burun </a:t>
            </a:r>
            <a:r>
              <a:rPr lang="tr-TR" dirty="0" smtClean="0"/>
              <a:t>kanaması, kanama eğilimi dışındaki pek çok </a:t>
            </a:r>
            <a:r>
              <a:rPr lang="tr-TR" dirty="0" smtClean="0"/>
              <a:t>sebebe de </a:t>
            </a:r>
            <a:r>
              <a:rPr lang="tr-TR" dirty="0" smtClean="0"/>
              <a:t>bağlıdır. Alerjik </a:t>
            </a:r>
            <a:r>
              <a:rPr lang="tr-TR" dirty="0" err="1" smtClean="0"/>
              <a:t>rinitli</a:t>
            </a:r>
            <a:r>
              <a:rPr lang="tr-TR" dirty="0" smtClean="0"/>
              <a:t> </a:t>
            </a:r>
            <a:r>
              <a:rPr lang="tr-TR" dirty="0" err="1" smtClean="0"/>
              <a:t>vWh’lı</a:t>
            </a:r>
            <a:r>
              <a:rPr lang="tr-TR" dirty="0" smtClean="0"/>
              <a:t> çocuklarda, polen </a:t>
            </a:r>
            <a:r>
              <a:rPr lang="tr-TR" dirty="0" smtClean="0"/>
              <a:t>mevsiminde alevlenen </a:t>
            </a:r>
            <a:r>
              <a:rPr lang="tr-TR" dirty="0" err="1" smtClean="0"/>
              <a:t>rinitte</a:t>
            </a:r>
            <a:r>
              <a:rPr lang="tr-TR" dirty="0" smtClean="0"/>
              <a:t>, nazal </a:t>
            </a:r>
            <a:r>
              <a:rPr lang="tr-TR" dirty="0" err="1" smtClean="0"/>
              <a:t>konjesyon</a:t>
            </a:r>
            <a:r>
              <a:rPr lang="tr-TR" dirty="0" smtClean="0"/>
              <a:t> nedeni ile </a:t>
            </a:r>
            <a:r>
              <a:rPr lang="tr-TR" dirty="0" smtClean="0"/>
              <a:t>kanamalar sıklaşır</a:t>
            </a:r>
            <a:r>
              <a:rPr lang="tr-TR" dirty="0" smtClean="0"/>
              <a:t>. Kısa süre bası ile durdurulamayan veya tıbbi </a:t>
            </a:r>
            <a:r>
              <a:rPr lang="tr-TR" dirty="0" err="1" smtClean="0"/>
              <a:t>müdahele</a:t>
            </a:r>
            <a:r>
              <a:rPr lang="tr-TR" dirty="0" smtClean="0"/>
              <a:t> gerektiren </a:t>
            </a:r>
            <a:r>
              <a:rPr lang="tr-TR" dirty="0" smtClean="0"/>
              <a:t>burun kanamaları patolojik kabul edilmeli </a:t>
            </a:r>
            <a:r>
              <a:rPr lang="tr-TR" dirty="0" smtClean="0"/>
              <a:t>ve incelenmelidir.</a:t>
            </a:r>
            <a:endParaRPr lang="tr-TR" dirty="0" smtClean="0"/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6158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59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6148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Klinik Bulgular</a:t>
            </a:r>
            <a:endParaRPr lang="zh-CN" alt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149" name="图片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474"/>
          <a:stretch>
            <a:fillRect/>
          </a:stretch>
        </p:blipFill>
        <p:spPr bwMode="auto">
          <a:xfrm>
            <a:off x="5599870" y="1624232"/>
            <a:ext cx="56864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72"/>
          <a:stretch>
            <a:fillRect/>
          </a:stretch>
        </p:blipFill>
        <p:spPr bwMode="auto">
          <a:xfrm>
            <a:off x="1123950" y="1643063"/>
            <a:ext cx="2063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56"/>
          <a:stretch>
            <a:fillRect/>
          </a:stretch>
        </p:blipFill>
        <p:spPr bwMode="auto">
          <a:xfrm>
            <a:off x="3278188" y="3832225"/>
            <a:ext cx="206216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8"/>
          <p:cNvGrpSpPr>
            <a:grpSpLocks/>
          </p:cNvGrpSpPr>
          <p:nvPr/>
        </p:nvGrpSpPr>
        <p:grpSpPr bwMode="auto">
          <a:xfrm>
            <a:off x="3278188" y="1638300"/>
            <a:ext cx="2062162" cy="2062163"/>
            <a:chOff x="0" y="0"/>
            <a:chExt cx="2062480" cy="2062480"/>
          </a:xfrm>
        </p:grpSpPr>
        <p:sp>
          <p:nvSpPr>
            <p:cNvPr id="6156" name="矩形 29"/>
            <p:cNvSpPr>
              <a:spLocks noChangeArrowheads="1"/>
            </p:cNvSpPr>
            <p:nvPr/>
          </p:nvSpPr>
          <p:spPr bwMode="auto">
            <a:xfrm>
              <a:off x="0" y="0"/>
              <a:ext cx="2062480" cy="2062480"/>
            </a:xfrm>
            <a:prstGeom prst="rect">
              <a:avLst/>
            </a:prstGeom>
            <a:solidFill>
              <a:schemeClr val="bg1">
                <a:alpha val="58038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57" name="Freeform 252"/>
            <p:cNvSpPr>
              <a:spLocks noEditPoints="1"/>
            </p:cNvSpPr>
            <p:nvPr/>
          </p:nvSpPr>
          <p:spPr bwMode="auto">
            <a:xfrm>
              <a:off x="676592" y="695118"/>
              <a:ext cx="709295" cy="672244"/>
            </a:xfrm>
            <a:custGeom>
              <a:avLst/>
              <a:gdLst>
                <a:gd name="T0" fmla="*/ 1632556731 w 301"/>
                <a:gd name="T1" fmla="*/ 595315699 h 285"/>
                <a:gd name="T2" fmla="*/ 760748343 w 301"/>
                <a:gd name="T3" fmla="*/ 50073922 h 285"/>
                <a:gd name="T4" fmla="*/ 38869837 w 301"/>
                <a:gd name="T5" fmla="*/ 773354215 h 285"/>
                <a:gd name="T6" fmla="*/ 355387429 w 301"/>
                <a:gd name="T7" fmla="*/ 1212888571 h 285"/>
                <a:gd name="T8" fmla="*/ 199905723 w 301"/>
                <a:gd name="T9" fmla="*/ 1491072573 h 285"/>
                <a:gd name="T10" fmla="*/ 677454488 w 301"/>
                <a:gd name="T11" fmla="*/ 1318598350 h 285"/>
                <a:gd name="T12" fmla="*/ 910678225 w 301"/>
                <a:gd name="T13" fmla="*/ 1318598350 h 285"/>
                <a:gd name="T14" fmla="*/ 1632556731 w 301"/>
                <a:gd name="T15" fmla="*/ 595315699 h 285"/>
                <a:gd name="T16" fmla="*/ 444233108 w 301"/>
                <a:gd name="T17" fmla="*/ 795609030 h 285"/>
                <a:gd name="T18" fmla="*/ 333175420 w 301"/>
                <a:gd name="T19" fmla="*/ 684334957 h 285"/>
                <a:gd name="T20" fmla="*/ 444233108 w 301"/>
                <a:gd name="T21" fmla="*/ 573060884 h 285"/>
                <a:gd name="T22" fmla="*/ 555290796 w 301"/>
                <a:gd name="T23" fmla="*/ 684334957 h 285"/>
                <a:gd name="T24" fmla="*/ 444233108 w 301"/>
                <a:gd name="T25" fmla="*/ 795609030 h 285"/>
                <a:gd name="T26" fmla="*/ 838490374 w 301"/>
                <a:gd name="T27" fmla="*/ 795609030 h 285"/>
                <a:gd name="T28" fmla="*/ 727430330 w 301"/>
                <a:gd name="T29" fmla="*/ 684334957 h 285"/>
                <a:gd name="T30" fmla="*/ 838490374 w 301"/>
                <a:gd name="T31" fmla="*/ 573060884 h 285"/>
                <a:gd name="T32" fmla="*/ 955099886 w 301"/>
                <a:gd name="T33" fmla="*/ 684334957 h 285"/>
                <a:gd name="T34" fmla="*/ 838490374 w 301"/>
                <a:gd name="T35" fmla="*/ 795609030 h 285"/>
                <a:gd name="T36" fmla="*/ 1238299465 w 301"/>
                <a:gd name="T37" fmla="*/ 795609030 h 285"/>
                <a:gd name="T38" fmla="*/ 1127241777 w 301"/>
                <a:gd name="T39" fmla="*/ 684334957 h 285"/>
                <a:gd name="T40" fmla="*/ 1238299465 w 301"/>
                <a:gd name="T41" fmla="*/ 573060884 h 285"/>
                <a:gd name="T42" fmla="*/ 1349357152 w 301"/>
                <a:gd name="T43" fmla="*/ 684334957 h 285"/>
                <a:gd name="T44" fmla="*/ 1238299465 w 301"/>
                <a:gd name="T45" fmla="*/ 795609030 h 2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7" y="139"/>
                  </a:cubicBezTo>
                  <a:cubicBezTo>
                    <a:pt x="11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2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  <a:moveTo>
                    <a:pt x="80" y="143"/>
                  </a:moveTo>
                  <a:cubicBezTo>
                    <a:pt x="69" y="143"/>
                    <a:pt x="60" y="134"/>
                    <a:pt x="60" y="123"/>
                  </a:cubicBezTo>
                  <a:cubicBezTo>
                    <a:pt x="60" y="112"/>
                    <a:pt x="69" y="103"/>
                    <a:pt x="80" y="103"/>
                  </a:cubicBezTo>
                  <a:cubicBezTo>
                    <a:pt x="91" y="103"/>
                    <a:pt x="100" y="112"/>
                    <a:pt x="100" y="123"/>
                  </a:cubicBezTo>
                  <a:cubicBezTo>
                    <a:pt x="100" y="134"/>
                    <a:pt x="91" y="143"/>
                    <a:pt x="80" y="143"/>
                  </a:cubicBezTo>
                  <a:close/>
                  <a:moveTo>
                    <a:pt x="151" y="143"/>
                  </a:moveTo>
                  <a:cubicBezTo>
                    <a:pt x="140" y="143"/>
                    <a:pt x="131" y="134"/>
                    <a:pt x="131" y="123"/>
                  </a:cubicBezTo>
                  <a:cubicBezTo>
                    <a:pt x="131" y="112"/>
                    <a:pt x="140" y="103"/>
                    <a:pt x="151" y="103"/>
                  </a:cubicBezTo>
                  <a:cubicBezTo>
                    <a:pt x="163" y="103"/>
                    <a:pt x="172" y="112"/>
                    <a:pt x="172" y="123"/>
                  </a:cubicBezTo>
                  <a:cubicBezTo>
                    <a:pt x="172" y="134"/>
                    <a:pt x="163" y="143"/>
                    <a:pt x="151" y="143"/>
                  </a:cubicBezTo>
                  <a:close/>
                  <a:moveTo>
                    <a:pt x="223" y="143"/>
                  </a:moveTo>
                  <a:cubicBezTo>
                    <a:pt x="212" y="143"/>
                    <a:pt x="203" y="134"/>
                    <a:pt x="203" y="123"/>
                  </a:cubicBezTo>
                  <a:cubicBezTo>
                    <a:pt x="203" y="112"/>
                    <a:pt x="212" y="103"/>
                    <a:pt x="223" y="103"/>
                  </a:cubicBezTo>
                  <a:cubicBezTo>
                    <a:pt x="234" y="103"/>
                    <a:pt x="243" y="112"/>
                    <a:pt x="243" y="123"/>
                  </a:cubicBezTo>
                  <a:cubicBezTo>
                    <a:pt x="243" y="134"/>
                    <a:pt x="234" y="143"/>
                    <a:pt x="223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1"/>
          <p:cNvGrpSpPr>
            <a:grpSpLocks/>
          </p:cNvGrpSpPr>
          <p:nvPr/>
        </p:nvGrpSpPr>
        <p:grpSpPr bwMode="auto">
          <a:xfrm>
            <a:off x="1123950" y="3832225"/>
            <a:ext cx="2063750" cy="2062163"/>
            <a:chOff x="0" y="0"/>
            <a:chExt cx="2062480" cy="2062480"/>
          </a:xfrm>
        </p:grpSpPr>
        <p:sp>
          <p:nvSpPr>
            <p:cNvPr id="6154" name="矩形 32"/>
            <p:cNvSpPr>
              <a:spLocks noChangeArrowheads="1"/>
            </p:cNvSpPr>
            <p:nvPr/>
          </p:nvSpPr>
          <p:spPr bwMode="auto">
            <a:xfrm>
              <a:off x="0" y="0"/>
              <a:ext cx="2062480" cy="2062480"/>
            </a:xfrm>
            <a:prstGeom prst="rect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55" name="Freeform 337"/>
            <p:cNvSpPr>
              <a:spLocks noEditPoints="1"/>
            </p:cNvSpPr>
            <p:nvPr/>
          </p:nvSpPr>
          <p:spPr bwMode="auto">
            <a:xfrm>
              <a:off x="685964" y="686998"/>
              <a:ext cx="677536" cy="677536"/>
            </a:xfrm>
            <a:custGeom>
              <a:avLst/>
              <a:gdLst>
                <a:gd name="T0" fmla="*/ 796970540 w 288"/>
                <a:gd name="T1" fmla="*/ 0 h 288"/>
                <a:gd name="T2" fmla="*/ 0 w 288"/>
                <a:gd name="T3" fmla="*/ 796970540 h 288"/>
                <a:gd name="T4" fmla="*/ 796970540 w 288"/>
                <a:gd name="T5" fmla="*/ 1593941081 h 288"/>
                <a:gd name="T6" fmla="*/ 1593941081 w 288"/>
                <a:gd name="T7" fmla="*/ 796970540 h 288"/>
                <a:gd name="T8" fmla="*/ 796970540 w 288"/>
                <a:gd name="T9" fmla="*/ 0 h 288"/>
                <a:gd name="T10" fmla="*/ 846781199 w 288"/>
                <a:gd name="T11" fmla="*/ 1156713926 h 288"/>
                <a:gd name="T12" fmla="*/ 702884786 w 288"/>
                <a:gd name="T13" fmla="*/ 1156713926 h 288"/>
                <a:gd name="T14" fmla="*/ 398485270 w 288"/>
                <a:gd name="T15" fmla="*/ 1267404017 h 288"/>
                <a:gd name="T16" fmla="*/ 498106588 w 288"/>
                <a:gd name="T17" fmla="*/ 1090298930 h 288"/>
                <a:gd name="T18" fmla="*/ 298863953 w 288"/>
                <a:gd name="T19" fmla="*/ 813574878 h 288"/>
                <a:gd name="T20" fmla="*/ 752695445 w 288"/>
                <a:gd name="T21" fmla="*/ 359743385 h 288"/>
                <a:gd name="T22" fmla="*/ 1300612691 w 288"/>
                <a:gd name="T23" fmla="*/ 702884786 h 288"/>
                <a:gd name="T24" fmla="*/ 846781199 w 288"/>
                <a:gd name="T25" fmla="*/ 1156713926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53" y="209"/>
                  </a:moveTo>
                  <a:cubicBezTo>
                    <a:pt x="144" y="210"/>
                    <a:pt x="135" y="210"/>
                    <a:pt x="127" y="209"/>
                  </a:cubicBezTo>
                  <a:cubicBezTo>
                    <a:pt x="97" y="239"/>
                    <a:pt x="66" y="233"/>
                    <a:pt x="72" y="229"/>
                  </a:cubicBezTo>
                  <a:cubicBezTo>
                    <a:pt x="87" y="217"/>
                    <a:pt x="90" y="206"/>
                    <a:pt x="90" y="197"/>
                  </a:cubicBezTo>
                  <a:cubicBezTo>
                    <a:pt x="70" y="186"/>
                    <a:pt x="56" y="168"/>
                    <a:pt x="54" y="147"/>
                  </a:cubicBezTo>
                  <a:cubicBezTo>
                    <a:pt x="49" y="108"/>
                    <a:pt x="86" y="71"/>
                    <a:pt x="136" y="65"/>
                  </a:cubicBezTo>
                  <a:cubicBezTo>
                    <a:pt x="186" y="60"/>
                    <a:pt x="230" y="87"/>
                    <a:pt x="235" y="127"/>
                  </a:cubicBezTo>
                  <a:cubicBezTo>
                    <a:pt x="239" y="167"/>
                    <a:pt x="203" y="204"/>
                    <a:pt x="153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7" name="16 Resim"/>
          <p:cNvPicPr/>
          <p:nvPr/>
        </p:nvPicPr>
        <p:blipFill>
          <a:blip r:embed="rId6"/>
          <a:srcRect l="20507" t="18529" r="22088" b="6765"/>
          <a:stretch>
            <a:fillRect/>
          </a:stretch>
        </p:blipFill>
        <p:spPr bwMode="auto">
          <a:xfrm>
            <a:off x="548639" y="1617786"/>
            <a:ext cx="4797084" cy="430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Resim"/>
          <p:cNvPicPr/>
          <p:nvPr/>
        </p:nvPicPr>
        <p:blipFill>
          <a:blip r:embed="rId7"/>
          <a:srcRect l="15041" r="13841" b="2941"/>
          <a:stretch>
            <a:fillRect/>
          </a:stretch>
        </p:blipFill>
        <p:spPr bwMode="auto">
          <a:xfrm>
            <a:off x="5584873" y="1617786"/>
            <a:ext cx="5711483" cy="42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0243" name="矩形 3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0244" name="文本框 7"/>
          <p:cNvSpPr>
            <a:spLocks noChangeArrowheads="1"/>
          </p:cNvSpPr>
          <p:nvPr/>
        </p:nvSpPr>
        <p:spPr bwMode="auto">
          <a:xfrm>
            <a:off x="1058863" y="2297113"/>
            <a:ext cx="2606675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buFont typeface="Arial" pitchFamily="34" charset="0"/>
              <a:buNone/>
            </a:pPr>
            <a:endParaRPr lang="zh-CN" altLang="en-US" sz="13800" b="1" dirty="0">
              <a:solidFill>
                <a:srgbClr val="427172"/>
              </a:solidFill>
              <a:latin typeface="Broadway" pitchFamily="82" charset="0"/>
              <a:ea typeface="华文隶书" pitchFamily="2" charset="-122"/>
              <a:sym typeface="Microsoft New Tai Lue" pitchFamily="34" charset="0"/>
            </a:endParaRPr>
          </a:p>
        </p:txBody>
      </p:sp>
      <p:sp>
        <p:nvSpPr>
          <p:cNvPr id="10245" name="矩形 8"/>
          <p:cNvSpPr>
            <a:spLocks noChangeArrowheads="1"/>
          </p:cNvSpPr>
          <p:nvPr/>
        </p:nvSpPr>
        <p:spPr bwMode="auto">
          <a:xfrm>
            <a:off x="2391728" y="3002891"/>
            <a:ext cx="7253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tr-TR" altLang="zh-CN" sz="3600" b="1" dirty="0" err="1" smtClean="0">
                <a:latin typeface="Calibri" pitchFamily="34" charset="0"/>
                <a:sym typeface="SimSun" pitchFamily="2" charset="-122"/>
              </a:rPr>
              <a:t>vWh</a:t>
            </a:r>
            <a:r>
              <a:rPr lang="tr-TR" altLang="zh-CN" sz="3600" b="1" dirty="0" smtClean="0">
                <a:latin typeface="Calibri" pitchFamily="34" charset="0"/>
                <a:sym typeface="SimSun" pitchFamily="2" charset="-122"/>
              </a:rPr>
              <a:t>: CİDDİ BİR KADIN HASTALIĞIDIR</a:t>
            </a:r>
            <a:endParaRPr lang="zh-CN" altLang="en-US" sz="3600" b="1" dirty="0">
              <a:latin typeface="Calibri" pitchFamily="34" charset="0"/>
              <a:sym typeface="SimSun" pitchFamily="2" charset="-122"/>
            </a:endParaRPr>
          </a:p>
        </p:txBody>
      </p:sp>
      <p:pic>
        <p:nvPicPr>
          <p:cNvPr id="7" name="6 Resim"/>
          <p:cNvPicPr/>
          <p:nvPr/>
        </p:nvPicPr>
        <p:blipFill>
          <a:blip r:embed="rId2"/>
          <a:srcRect l="61322" t="16765" r="6942" b="9412"/>
          <a:stretch>
            <a:fillRect/>
          </a:stretch>
        </p:blipFill>
        <p:spPr bwMode="auto">
          <a:xfrm>
            <a:off x="511126" y="182880"/>
            <a:ext cx="18288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/>
          <p:cNvPicPr/>
          <p:nvPr/>
        </p:nvPicPr>
        <p:blipFill>
          <a:blip r:embed="rId3" cstate="print"/>
          <a:srcRect l="3801" t="2647" r="9918" b="9118"/>
          <a:stretch>
            <a:fillRect/>
          </a:stretch>
        </p:blipFill>
        <p:spPr bwMode="auto">
          <a:xfrm>
            <a:off x="7906043" y="4684542"/>
            <a:ext cx="4285957" cy="217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900331" y="1420837"/>
            <a:ext cx="110994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Hematoloji kliniklerine kayıtlı olguların %65-70 ‘i kadın</a:t>
            </a:r>
          </a:p>
          <a:p>
            <a:endParaRPr lang="tr-TR" dirty="0" smtClean="0"/>
          </a:p>
          <a:p>
            <a:r>
              <a:rPr lang="tr-TR" dirty="0" err="1" smtClean="0"/>
              <a:t>vWh’da</a:t>
            </a:r>
            <a:r>
              <a:rPr lang="tr-TR" dirty="0" smtClean="0"/>
              <a:t> </a:t>
            </a:r>
            <a:r>
              <a:rPr lang="tr-TR" dirty="0" err="1" smtClean="0"/>
              <a:t>menoraji</a:t>
            </a:r>
            <a:r>
              <a:rPr lang="tr-TR" dirty="0" smtClean="0"/>
              <a:t> sıklığı %70-90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 err="1" smtClean="0"/>
              <a:t>Menorajili</a:t>
            </a:r>
            <a:r>
              <a:rPr lang="tr-TR" dirty="0" smtClean="0"/>
              <a:t> kadınlarda </a:t>
            </a:r>
            <a:r>
              <a:rPr lang="tr-TR" dirty="0" err="1" smtClean="0"/>
              <a:t>vWh’da</a:t>
            </a:r>
            <a:r>
              <a:rPr lang="tr-TR" dirty="0" smtClean="0"/>
              <a:t> </a:t>
            </a:r>
            <a:r>
              <a:rPr lang="tr-TR" dirty="0" smtClean="0"/>
              <a:t>sıklığı %13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Menorajiye</a:t>
            </a:r>
            <a:r>
              <a:rPr lang="tr-TR" dirty="0" smtClean="0"/>
              <a:t> bağlı komplikasyonlar sık</a:t>
            </a:r>
          </a:p>
          <a:p>
            <a:r>
              <a:rPr lang="tr-TR" dirty="0" smtClean="0"/>
              <a:t> </a:t>
            </a:r>
            <a:r>
              <a:rPr lang="tr-TR" dirty="0" smtClean="0"/>
              <a:t>       Demir eksikliğinin ve </a:t>
            </a:r>
            <a:r>
              <a:rPr lang="tr-TR" dirty="0" err="1" smtClean="0"/>
              <a:t>histerektominin</a:t>
            </a:r>
            <a:r>
              <a:rPr lang="tr-TR" dirty="0" smtClean="0"/>
              <a:t> sık nedenlerinden biri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vWh’da</a:t>
            </a:r>
            <a:r>
              <a:rPr lang="tr-TR" dirty="0" smtClean="0"/>
              <a:t> </a:t>
            </a:r>
            <a:r>
              <a:rPr lang="tr-TR" dirty="0" err="1" smtClean="0"/>
              <a:t>postpartum</a:t>
            </a:r>
            <a:r>
              <a:rPr lang="tr-TR" dirty="0" smtClean="0"/>
              <a:t> kanama %20-40</a:t>
            </a:r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Hemorajik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kisti ; yaşamı tehdit eden kanama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5170" y="430795"/>
            <a:ext cx="4234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tr-TR" altLang="zh-CN" sz="2400" b="1" dirty="0" err="1" smtClean="0">
                <a:sym typeface="SimSun" pitchFamily="2" charset="-122"/>
              </a:rPr>
              <a:t>vWh</a:t>
            </a:r>
            <a:r>
              <a:rPr lang="tr-TR" altLang="zh-CN" sz="2400" b="1" dirty="0" smtClean="0">
                <a:sym typeface="SimSun" pitchFamily="2" charset="-122"/>
              </a:rPr>
              <a:t>:Ciddi Bir Kadın Hastalığıdır</a:t>
            </a:r>
            <a:endParaRPr lang="zh-CN" altLang="en-US" sz="2400" b="1" dirty="0">
              <a:sym typeface="SimSun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900331" y="1420837"/>
            <a:ext cx="110994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vWh</a:t>
            </a:r>
            <a:r>
              <a:rPr lang="tr-TR" dirty="0" smtClean="0"/>
              <a:t> </a:t>
            </a:r>
            <a:r>
              <a:rPr lang="tr-TR" dirty="0" smtClean="0"/>
              <a:t>ilk belirtisini </a:t>
            </a:r>
            <a:r>
              <a:rPr lang="tr-TR" dirty="0" err="1" smtClean="0"/>
              <a:t>adolesanda</a:t>
            </a:r>
            <a:r>
              <a:rPr lang="tr-TR" dirty="0" smtClean="0"/>
              <a:t> </a:t>
            </a:r>
            <a:r>
              <a:rPr lang="tr-TR" dirty="0" err="1" smtClean="0"/>
              <a:t>menoraji</a:t>
            </a:r>
            <a:r>
              <a:rPr lang="tr-TR" dirty="0" smtClean="0"/>
              <a:t> ile verebilir. 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Adolesan</a:t>
            </a:r>
            <a:r>
              <a:rPr lang="tr-TR" dirty="0" smtClean="0"/>
              <a:t> </a:t>
            </a:r>
            <a:r>
              <a:rPr lang="tr-TR" dirty="0" smtClean="0"/>
              <a:t>kızlar </a:t>
            </a:r>
            <a:r>
              <a:rPr lang="tr-TR" dirty="0" err="1" smtClean="0"/>
              <a:t>mens</a:t>
            </a:r>
            <a:r>
              <a:rPr lang="tr-TR" dirty="0" smtClean="0"/>
              <a:t> kanamasının fazla olduğunun farkında olmayabilir. Anne de hasta fakat </a:t>
            </a:r>
            <a:r>
              <a:rPr lang="tr-TR" dirty="0" err="1" smtClean="0"/>
              <a:t>menorajisinin</a:t>
            </a:r>
            <a:r>
              <a:rPr lang="tr-TR" dirty="0" smtClean="0"/>
              <a:t> farkında değilse kızına yol gösterici olamaz. </a:t>
            </a:r>
            <a:endParaRPr lang="tr-TR" dirty="0" smtClean="0"/>
          </a:p>
          <a:p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Menoraji</a:t>
            </a:r>
            <a:r>
              <a:rPr lang="tr-TR" dirty="0" smtClean="0"/>
              <a:t> </a:t>
            </a:r>
            <a:r>
              <a:rPr lang="tr-TR" dirty="0" smtClean="0"/>
              <a:t>nasıl sorgulanır ? </a:t>
            </a:r>
          </a:p>
          <a:p>
            <a:r>
              <a:rPr lang="tr-TR" dirty="0" smtClean="0"/>
              <a:t>-</a:t>
            </a:r>
            <a:r>
              <a:rPr lang="tr-TR" dirty="0" err="1" smtClean="0"/>
              <a:t>Mens</a:t>
            </a:r>
            <a:r>
              <a:rPr lang="tr-TR" dirty="0" smtClean="0"/>
              <a:t> </a:t>
            </a:r>
            <a:r>
              <a:rPr lang="tr-TR" dirty="0" smtClean="0"/>
              <a:t>kanamalarının &gt;7 gün sürmesi </a:t>
            </a:r>
          </a:p>
          <a:p>
            <a:r>
              <a:rPr lang="tr-TR" dirty="0" smtClean="0"/>
              <a:t>-İlk </a:t>
            </a:r>
            <a:r>
              <a:rPr lang="tr-TR" dirty="0" smtClean="0"/>
              <a:t>1-2 günde 1-2 saate bir </a:t>
            </a:r>
            <a:r>
              <a:rPr lang="tr-TR" dirty="0" err="1" smtClean="0"/>
              <a:t>ped</a:t>
            </a:r>
            <a:r>
              <a:rPr lang="tr-TR" dirty="0" smtClean="0"/>
              <a:t> değiştirmeyi gerektirmesi </a:t>
            </a:r>
          </a:p>
          <a:p>
            <a:r>
              <a:rPr lang="tr-TR" dirty="0" smtClean="0"/>
              <a:t>-Pıhtılı </a:t>
            </a:r>
            <a:r>
              <a:rPr lang="tr-TR" dirty="0" smtClean="0"/>
              <a:t>kanama </a:t>
            </a:r>
          </a:p>
          <a:p>
            <a:r>
              <a:rPr lang="tr-TR" dirty="0" smtClean="0"/>
              <a:t>-Demir </a:t>
            </a:r>
            <a:r>
              <a:rPr lang="tr-TR" dirty="0" smtClean="0"/>
              <a:t>eksikliği varlığı </a:t>
            </a:r>
          </a:p>
          <a:p>
            <a:endParaRPr lang="tr-TR" dirty="0" smtClean="0"/>
          </a:p>
          <a:p>
            <a:r>
              <a:rPr lang="tr-TR" dirty="0" err="1" smtClean="0"/>
              <a:t>Adolesan</a:t>
            </a:r>
            <a:r>
              <a:rPr lang="tr-TR" dirty="0" smtClean="0"/>
              <a:t> </a:t>
            </a:r>
            <a:r>
              <a:rPr lang="tr-TR" dirty="0" smtClean="0"/>
              <a:t>kızlarda karın ağrısı, </a:t>
            </a:r>
            <a:r>
              <a:rPr lang="tr-TR" dirty="0" err="1" smtClean="0"/>
              <a:t>over</a:t>
            </a:r>
            <a:r>
              <a:rPr lang="tr-TR" dirty="0" smtClean="0"/>
              <a:t> kanaması yönünden incelenmeli </a:t>
            </a:r>
          </a:p>
          <a:p>
            <a:r>
              <a:rPr lang="tr-TR" dirty="0" err="1" smtClean="0"/>
              <a:t>Menorajili</a:t>
            </a:r>
            <a:r>
              <a:rPr lang="tr-TR" dirty="0" smtClean="0"/>
              <a:t> </a:t>
            </a:r>
            <a:r>
              <a:rPr lang="tr-TR" dirty="0" smtClean="0"/>
              <a:t>kadınlarda </a:t>
            </a:r>
            <a:r>
              <a:rPr lang="tr-TR" dirty="0" err="1" smtClean="0"/>
              <a:t>vWh</a:t>
            </a:r>
            <a:r>
              <a:rPr lang="tr-TR" dirty="0" smtClean="0"/>
              <a:t>, </a:t>
            </a:r>
            <a:r>
              <a:rPr lang="tr-TR" dirty="0" err="1" smtClean="0"/>
              <a:t>trombosit</a:t>
            </a:r>
            <a:r>
              <a:rPr lang="tr-TR" dirty="0" smtClean="0"/>
              <a:t> fonksiyon bozukluğu </a:t>
            </a:r>
            <a:r>
              <a:rPr lang="tr-TR" dirty="0" smtClean="0"/>
              <a:t>ve FXI eksikliği araştırılmalı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5170" y="430795"/>
            <a:ext cx="3686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err="1" smtClean="0"/>
              <a:t>Adolesan</a:t>
            </a:r>
            <a:r>
              <a:rPr lang="tr-TR" sz="2400" b="1" dirty="0" smtClean="0"/>
              <a:t> </a:t>
            </a:r>
            <a:r>
              <a:rPr lang="tr-TR" sz="2400" b="1" dirty="0" smtClean="0"/>
              <a:t>K</a:t>
            </a:r>
            <a:r>
              <a:rPr lang="tr-TR" sz="2400" b="1" dirty="0" smtClean="0"/>
              <a:t>ızlarda </a:t>
            </a:r>
            <a:r>
              <a:rPr lang="tr-TR" sz="2400" b="1" dirty="0" err="1" smtClean="0"/>
              <a:t>Menoraji</a:t>
            </a:r>
            <a:endParaRPr lang="zh-CN" altLang="en-US" sz="2400" b="1" dirty="0">
              <a:sym typeface="SimSun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7185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7186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altLang="zh-CN" sz="24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Prevalans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173" name="矩形 6"/>
          <p:cNvSpPr>
            <a:spLocks noChangeArrowheads="1"/>
          </p:cNvSpPr>
          <p:nvPr/>
        </p:nvSpPr>
        <p:spPr bwMode="auto">
          <a:xfrm>
            <a:off x="0" y="1430338"/>
            <a:ext cx="12192000" cy="4800600"/>
          </a:xfrm>
          <a:prstGeom prst="rect">
            <a:avLst/>
          </a:prstGeom>
          <a:solidFill>
            <a:srgbClr val="7ACDEF">
              <a:alpha val="6196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7174" name="组合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236788"/>
            <a:ext cx="72548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Metin kutusu"/>
          <p:cNvSpPr txBox="1"/>
          <p:nvPr/>
        </p:nvSpPr>
        <p:spPr>
          <a:xfrm>
            <a:off x="7821637" y="2433711"/>
            <a:ext cx="4370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•Kalıtsal kanama eğilimlerinin en sık görülenidir. </a:t>
            </a:r>
          </a:p>
          <a:p>
            <a:r>
              <a:rPr lang="tr-TR" dirty="0" smtClean="0"/>
              <a:t>•Epidemiyolojik taramalarda : % 0.5- 1.6 </a:t>
            </a:r>
          </a:p>
          <a:p>
            <a:r>
              <a:rPr lang="tr-TR" dirty="0" smtClean="0"/>
              <a:t>•Kayıtlı hastalara göre tahmin: 4-10 /100.000 </a:t>
            </a:r>
          </a:p>
          <a:p>
            <a:r>
              <a:rPr lang="tr-TR" dirty="0" smtClean="0"/>
              <a:t>•Tip -3 </a:t>
            </a:r>
            <a:r>
              <a:rPr lang="tr-TR" dirty="0" err="1" smtClean="0"/>
              <a:t>vWh</a:t>
            </a:r>
            <a:r>
              <a:rPr lang="tr-TR" dirty="0" smtClean="0"/>
              <a:t>: 0.5 -3 /milyon </a:t>
            </a:r>
          </a:p>
          <a:p>
            <a:r>
              <a:rPr lang="tr-TR" dirty="0" smtClean="0"/>
              <a:t>•Tip dağılımı:  % </a:t>
            </a:r>
          </a:p>
          <a:p>
            <a:r>
              <a:rPr lang="tr-TR" dirty="0" smtClean="0"/>
              <a:t>        Tip 1: %70-75 </a:t>
            </a:r>
          </a:p>
          <a:p>
            <a:r>
              <a:rPr lang="tr-TR" dirty="0" smtClean="0"/>
              <a:t>        Tip-2: %15-20 </a:t>
            </a:r>
          </a:p>
          <a:p>
            <a:r>
              <a:rPr lang="tr-TR" dirty="0" smtClean="0"/>
              <a:t>        Tip-3: % 6-10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6158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59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6148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149" name="图片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474"/>
          <a:stretch>
            <a:fillRect/>
          </a:stretch>
        </p:blipFill>
        <p:spPr bwMode="auto">
          <a:xfrm>
            <a:off x="5599870" y="1624232"/>
            <a:ext cx="56864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72"/>
          <a:stretch>
            <a:fillRect/>
          </a:stretch>
        </p:blipFill>
        <p:spPr bwMode="auto">
          <a:xfrm>
            <a:off x="1123950" y="1643063"/>
            <a:ext cx="2063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56"/>
          <a:stretch>
            <a:fillRect/>
          </a:stretch>
        </p:blipFill>
        <p:spPr bwMode="auto">
          <a:xfrm>
            <a:off x="3278188" y="3832225"/>
            <a:ext cx="206216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8"/>
          <p:cNvGrpSpPr>
            <a:grpSpLocks/>
          </p:cNvGrpSpPr>
          <p:nvPr/>
        </p:nvGrpSpPr>
        <p:grpSpPr bwMode="auto">
          <a:xfrm>
            <a:off x="3278188" y="1638300"/>
            <a:ext cx="2062162" cy="2062163"/>
            <a:chOff x="0" y="0"/>
            <a:chExt cx="2062480" cy="2062480"/>
          </a:xfrm>
        </p:grpSpPr>
        <p:sp>
          <p:nvSpPr>
            <p:cNvPr id="6156" name="矩形 29"/>
            <p:cNvSpPr>
              <a:spLocks noChangeArrowheads="1"/>
            </p:cNvSpPr>
            <p:nvPr/>
          </p:nvSpPr>
          <p:spPr bwMode="auto">
            <a:xfrm>
              <a:off x="0" y="0"/>
              <a:ext cx="2062480" cy="2062480"/>
            </a:xfrm>
            <a:prstGeom prst="rect">
              <a:avLst/>
            </a:prstGeom>
            <a:solidFill>
              <a:schemeClr val="bg1">
                <a:alpha val="58038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57" name="Freeform 252"/>
            <p:cNvSpPr>
              <a:spLocks noEditPoints="1"/>
            </p:cNvSpPr>
            <p:nvPr/>
          </p:nvSpPr>
          <p:spPr bwMode="auto">
            <a:xfrm>
              <a:off x="676592" y="695118"/>
              <a:ext cx="709295" cy="672244"/>
            </a:xfrm>
            <a:custGeom>
              <a:avLst/>
              <a:gdLst>
                <a:gd name="T0" fmla="*/ 1632556731 w 301"/>
                <a:gd name="T1" fmla="*/ 595315699 h 285"/>
                <a:gd name="T2" fmla="*/ 760748343 w 301"/>
                <a:gd name="T3" fmla="*/ 50073922 h 285"/>
                <a:gd name="T4" fmla="*/ 38869837 w 301"/>
                <a:gd name="T5" fmla="*/ 773354215 h 285"/>
                <a:gd name="T6" fmla="*/ 355387429 w 301"/>
                <a:gd name="T7" fmla="*/ 1212888571 h 285"/>
                <a:gd name="T8" fmla="*/ 199905723 w 301"/>
                <a:gd name="T9" fmla="*/ 1491072573 h 285"/>
                <a:gd name="T10" fmla="*/ 677454488 w 301"/>
                <a:gd name="T11" fmla="*/ 1318598350 h 285"/>
                <a:gd name="T12" fmla="*/ 910678225 w 301"/>
                <a:gd name="T13" fmla="*/ 1318598350 h 285"/>
                <a:gd name="T14" fmla="*/ 1632556731 w 301"/>
                <a:gd name="T15" fmla="*/ 595315699 h 285"/>
                <a:gd name="T16" fmla="*/ 444233108 w 301"/>
                <a:gd name="T17" fmla="*/ 795609030 h 285"/>
                <a:gd name="T18" fmla="*/ 333175420 w 301"/>
                <a:gd name="T19" fmla="*/ 684334957 h 285"/>
                <a:gd name="T20" fmla="*/ 444233108 w 301"/>
                <a:gd name="T21" fmla="*/ 573060884 h 285"/>
                <a:gd name="T22" fmla="*/ 555290796 w 301"/>
                <a:gd name="T23" fmla="*/ 684334957 h 285"/>
                <a:gd name="T24" fmla="*/ 444233108 w 301"/>
                <a:gd name="T25" fmla="*/ 795609030 h 285"/>
                <a:gd name="T26" fmla="*/ 838490374 w 301"/>
                <a:gd name="T27" fmla="*/ 795609030 h 285"/>
                <a:gd name="T28" fmla="*/ 727430330 w 301"/>
                <a:gd name="T29" fmla="*/ 684334957 h 285"/>
                <a:gd name="T30" fmla="*/ 838490374 w 301"/>
                <a:gd name="T31" fmla="*/ 573060884 h 285"/>
                <a:gd name="T32" fmla="*/ 955099886 w 301"/>
                <a:gd name="T33" fmla="*/ 684334957 h 285"/>
                <a:gd name="T34" fmla="*/ 838490374 w 301"/>
                <a:gd name="T35" fmla="*/ 795609030 h 285"/>
                <a:gd name="T36" fmla="*/ 1238299465 w 301"/>
                <a:gd name="T37" fmla="*/ 795609030 h 285"/>
                <a:gd name="T38" fmla="*/ 1127241777 w 301"/>
                <a:gd name="T39" fmla="*/ 684334957 h 285"/>
                <a:gd name="T40" fmla="*/ 1238299465 w 301"/>
                <a:gd name="T41" fmla="*/ 573060884 h 285"/>
                <a:gd name="T42" fmla="*/ 1349357152 w 301"/>
                <a:gd name="T43" fmla="*/ 684334957 h 285"/>
                <a:gd name="T44" fmla="*/ 1238299465 w 301"/>
                <a:gd name="T45" fmla="*/ 795609030 h 2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7" y="139"/>
                  </a:cubicBezTo>
                  <a:cubicBezTo>
                    <a:pt x="11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2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  <a:moveTo>
                    <a:pt x="80" y="143"/>
                  </a:moveTo>
                  <a:cubicBezTo>
                    <a:pt x="69" y="143"/>
                    <a:pt x="60" y="134"/>
                    <a:pt x="60" y="123"/>
                  </a:cubicBezTo>
                  <a:cubicBezTo>
                    <a:pt x="60" y="112"/>
                    <a:pt x="69" y="103"/>
                    <a:pt x="80" y="103"/>
                  </a:cubicBezTo>
                  <a:cubicBezTo>
                    <a:pt x="91" y="103"/>
                    <a:pt x="100" y="112"/>
                    <a:pt x="100" y="123"/>
                  </a:cubicBezTo>
                  <a:cubicBezTo>
                    <a:pt x="100" y="134"/>
                    <a:pt x="91" y="143"/>
                    <a:pt x="80" y="143"/>
                  </a:cubicBezTo>
                  <a:close/>
                  <a:moveTo>
                    <a:pt x="151" y="143"/>
                  </a:moveTo>
                  <a:cubicBezTo>
                    <a:pt x="140" y="143"/>
                    <a:pt x="131" y="134"/>
                    <a:pt x="131" y="123"/>
                  </a:cubicBezTo>
                  <a:cubicBezTo>
                    <a:pt x="131" y="112"/>
                    <a:pt x="140" y="103"/>
                    <a:pt x="151" y="103"/>
                  </a:cubicBezTo>
                  <a:cubicBezTo>
                    <a:pt x="163" y="103"/>
                    <a:pt x="172" y="112"/>
                    <a:pt x="172" y="123"/>
                  </a:cubicBezTo>
                  <a:cubicBezTo>
                    <a:pt x="172" y="134"/>
                    <a:pt x="163" y="143"/>
                    <a:pt x="151" y="143"/>
                  </a:cubicBezTo>
                  <a:close/>
                  <a:moveTo>
                    <a:pt x="223" y="143"/>
                  </a:moveTo>
                  <a:cubicBezTo>
                    <a:pt x="212" y="143"/>
                    <a:pt x="203" y="134"/>
                    <a:pt x="203" y="123"/>
                  </a:cubicBezTo>
                  <a:cubicBezTo>
                    <a:pt x="203" y="112"/>
                    <a:pt x="212" y="103"/>
                    <a:pt x="223" y="103"/>
                  </a:cubicBezTo>
                  <a:cubicBezTo>
                    <a:pt x="234" y="103"/>
                    <a:pt x="243" y="112"/>
                    <a:pt x="243" y="123"/>
                  </a:cubicBezTo>
                  <a:cubicBezTo>
                    <a:pt x="243" y="134"/>
                    <a:pt x="234" y="143"/>
                    <a:pt x="223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1"/>
          <p:cNvGrpSpPr>
            <a:grpSpLocks/>
          </p:cNvGrpSpPr>
          <p:nvPr/>
        </p:nvGrpSpPr>
        <p:grpSpPr bwMode="auto">
          <a:xfrm>
            <a:off x="1123950" y="3832225"/>
            <a:ext cx="2063750" cy="2062163"/>
            <a:chOff x="0" y="0"/>
            <a:chExt cx="2062480" cy="2062480"/>
          </a:xfrm>
        </p:grpSpPr>
        <p:sp>
          <p:nvSpPr>
            <p:cNvPr id="6154" name="矩形 32"/>
            <p:cNvSpPr>
              <a:spLocks noChangeArrowheads="1"/>
            </p:cNvSpPr>
            <p:nvPr/>
          </p:nvSpPr>
          <p:spPr bwMode="auto">
            <a:xfrm>
              <a:off x="0" y="0"/>
              <a:ext cx="2062480" cy="2062480"/>
            </a:xfrm>
            <a:prstGeom prst="rect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55" name="Freeform 337"/>
            <p:cNvSpPr>
              <a:spLocks noEditPoints="1"/>
            </p:cNvSpPr>
            <p:nvPr/>
          </p:nvSpPr>
          <p:spPr bwMode="auto">
            <a:xfrm>
              <a:off x="685964" y="686998"/>
              <a:ext cx="677536" cy="677536"/>
            </a:xfrm>
            <a:custGeom>
              <a:avLst/>
              <a:gdLst>
                <a:gd name="T0" fmla="*/ 796970540 w 288"/>
                <a:gd name="T1" fmla="*/ 0 h 288"/>
                <a:gd name="T2" fmla="*/ 0 w 288"/>
                <a:gd name="T3" fmla="*/ 796970540 h 288"/>
                <a:gd name="T4" fmla="*/ 796970540 w 288"/>
                <a:gd name="T5" fmla="*/ 1593941081 h 288"/>
                <a:gd name="T6" fmla="*/ 1593941081 w 288"/>
                <a:gd name="T7" fmla="*/ 796970540 h 288"/>
                <a:gd name="T8" fmla="*/ 796970540 w 288"/>
                <a:gd name="T9" fmla="*/ 0 h 288"/>
                <a:gd name="T10" fmla="*/ 846781199 w 288"/>
                <a:gd name="T11" fmla="*/ 1156713926 h 288"/>
                <a:gd name="T12" fmla="*/ 702884786 w 288"/>
                <a:gd name="T13" fmla="*/ 1156713926 h 288"/>
                <a:gd name="T14" fmla="*/ 398485270 w 288"/>
                <a:gd name="T15" fmla="*/ 1267404017 h 288"/>
                <a:gd name="T16" fmla="*/ 498106588 w 288"/>
                <a:gd name="T17" fmla="*/ 1090298930 h 288"/>
                <a:gd name="T18" fmla="*/ 298863953 w 288"/>
                <a:gd name="T19" fmla="*/ 813574878 h 288"/>
                <a:gd name="T20" fmla="*/ 752695445 w 288"/>
                <a:gd name="T21" fmla="*/ 359743385 h 288"/>
                <a:gd name="T22" fmla="*/ 1300612691 w 288"/>
                <a:gd name="T23" fmla="*/ 702884786 h 288"/>
                <a:gd name="T24" fmla="*/ 846781199 w 288"/>
                <a:gd name="T25" fmla="*/ 1156713926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53" y="209"/>
                  </a:moveTo>
                  <a:cubicBezTo>
                    <a:pt x="144" y="210"/>
                    <a:pt x="135" y="210"/>
                    <a:pt x="127" y="209"/>
                  </a:cubicBezTo>
                  <a:cubicBezTo>
                    <a:pt x="97" y="239"/>
                    <a:pt x="66" y="233"/>
                    <a:pt x="72" y="229"/>
                  </a:cubicBezTo>
                  <a:cubicBezTo>
                    <a:pt x="87" y="217"/>
                    <a:pt x="90" y="206"/>
                    <a:pt x="90" y="197"/>
                  </a:cubicBezTo>
                  <a:cubicBezTo>
                    <a:pt x="70" y="186"/>
                    <a:pt x="56" y="168"/>
                    <a:pt x="54" y="147"/>
                  </a:cubicBezTo>
                  <a:cubicBezTo>
                    <a:pt x="49" y="108"/>
                    <a:pt x="86" y="71"/>
                    <a:pt x="136" y="65"/>
                  </a:cubicBezTo>
                  <a:cubicBezTo>
                    <a:pt x="186" y="60"/>
                    <a:pt x="230" y="87"/>
                    <a:pt x="235" y="127"/>
                  </a:cubicBezTo>
                  <a:cubicBezTo>
                    <a:pt x="239" y="167"/>
                    <a:pt x="203" y="204"/>
                    <a:pt x="153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7" name="16 Resim"/>
          <p:cNvPicPr/>
          <p:nvPr/>
        </p:nvPicPr>
        <p:blipFill>
          <a:blip r:embed="rId6"/>
          <a:srcRect l="20507" t="18529" r="22088" b="6765"/>
          <a:stretch>
            <a:fillRect/>
          </a:stretch>
        </p:blipFill>
        <p:spPr bwMode="auto">
          <a:xfrm>
            <a:off x="548639" y="1617786"/>
            <a:ext cx="4797084" cy="430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Resim"/>
          <p:cNvPicPr/>
          <p:nvPr/>
        </p:nvPicPr>
        <p:blipFill>
          <a:blip r:embed="rId7"/>
          <a:srcRect l="15041" r="13841" b="2941"/>
          <a:stretch>
            <a:fillRect/>
          </a:stretch>
        </p:blipFill>
        <p:spPr bwMode="auto">
          <a:xfrm>
            <a:off x="5584873" y="1617786"/>
            <a:ext cx="5711483" cy="42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12302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303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2292" name="矩形 23"/>
          <p:cNvSpPr>
            <a:spLocks noChangeArrowheads="1"/>
          </p:cNvSpPr>
          <p:nvPr/>
        </p:nvSpPr>
        <p:spPr bwMode="auto">
          <a:xfrm>
            <a:off x="858838" y="425450"/>
            <a:ext cx="4050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Von</a:t>
            </a:r>
            <a:r>
              <a:rPr lang="tr-TR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tr-TR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Willebrand</a:t>
            </a:r>
            <a:r>
              <a:rPr lang="tr-TR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Hastalığı</a:t>
            </a:r>
            <a:endParaRPr lang="zh-CN" altLang="en-US" sz="2400" b="1" dirty="0"/>
          </a:p>
        </p:txBody>
      </p:sp>
      <p:pic>
        <p:nvPicPr>
          <p:cNvPr id="12293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105025"/>
            <a:ext cx="5499100" cy="3563938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文本框 14"/>
          <p:cNvSpPr txBox="1">
            <a:spLocks noChangeArrowheads="1"/>
          </p:cNvSpPr>
          <p:nvPr/>
        </p:nvSpPr>
        <p:spPr bwMode="auto">
          <a:xfrm>
            <a:off x="7371471" y="2415370"/>
            <a:ext cx="3837867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tr-TR" dirty="0" err="1" smtClean="0"/>
              <a:t>Von</a:t>
            </a:r>
            <a:r>
              <a:rPr lang="tr-TR" dirty="0" smtClean="0"/>
              <a:t> </a:t>
            </a:r>
            <a:r>
              <a:rPr lang="tr-TR" dirty="0" err="1" smtClean="0"/>
              <a:t>Willebrand</a:t>
            </a:r>
            <a:r>
              <a:rPr lang="tr-TR" dirty="0" smtClean="0"/>
              <a:t> </a:t>
            </a:r>
            <a:r>
              <a:rPr lang="tr-TR" dirty="0" smtClean="0"/>
              <a:t>faktörünün (</a:t>
            </a:r>
            <a:r>
              <a:rPr lang="tr-TR" dirty="0" err="1" smtClean="0"/>
              <a:t>vWf</a:t>
            </a:r>
            <a:r>
              <a:rPr lang="tr-TR" dirty="0" smtClean="0"/>
              <a:t>) </a:t>
            </a:r>
            <a:r>
              <a:rPr lang="tr-TR" dirty="0" smtClean="0"/>
              <a:t>kantitatif veya kalitatif bozukluğu nedeniyle oluşan ve sık görülen bir kalıtsal kanama bozukluğudur. </a:t>
            </a:r>
          </a:p>
        </p:txBody>
      </p:sp>
      <p:sp>
        <p:nvSpPr>
          <p:cNvPr id="27650" name="AutoShape 2" descr="VON WILLEBRAND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3" name="AutoShape 5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5" name="AutoShape 7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7656" name="Picture 8" descr="C:\Users\User\Desktop\pulc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128" y="2053883"/>
            <a:ext cx="5528603" cy="36153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6158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59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6148" name="矩形 23"/>
          <p:cNvSpPr>
            <a:spLocks noChangeArrowheads="1"/>
          </p:cNvSpPr>
          <p:nvPr/>
        </p:nvSpPr>
        <p:spPr bwMode="auto">
          <a:xfrm>
            <a:off x="858838" y="425450"/>
            <a:ext cx="5260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Tanı/</a:t>
            </a:r>
            <a:r>
              <a:rPr lang="tr-TR" altLang="zh-CN" sz="24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Laboratuvar</a:t>
            </a:r>
            <a:r>
              <a:rPr lang="tr-TR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Bulguları</a:t>
            </a:r>
            <a:endParaRPr lang="zh-CN" altLang="en-US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156" name="矩形 29"/>
          <p:cNvSpPr>
            <a:spLocks noChangeArrowheads="1"/>
          </p:cNvSpPr>
          <p:nvPr/>
        </p:nvSpPr>
        <p:spPr bwMode="auto">
          <a:xfrm>
            <a:off x="3278188" y="1638300"/>
            <a:ext cx="2062162" cy="2062163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6154" name="矩形 32"/>
          <p:cNvSpPr>
            <a:spLocks noChangeArrowheads="1"/>
          </p:cNvSpPr>
          <p:nvPr/>
        </p:nvSpPr>
        <p:spPr bwMode="auto">
          <a:xfrm>
            <a:off x="2221230" y="3860360"/>
            <a:ext cx="2063750" cy="2062163"/>
          </a:xfrm>
          <a:prstGeom prst="rect">
            <a:avLst/>
          </a:prstGeom>
          <a:solidFill>
            <a:schemeClr val="bg1">
              <a:alpha val="47842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" name="矩形 29"/>
          <p:cNvSpPr>
            <a:spLocks noChangeArrowheads="1"/>
          </p:cNvSpPr>
          <p:nvPr/>
        </p:nvSpPr>
        <p:spPr bwMode="auto">
          <a:xfrm>
            <a:off x="1081282" y="1635956"/>
            <a:ext cx="2062162" cy="2062163"/>
          </a:xfrm>
          <a:prstGeom prst="rect">
            <a:avLst/>
          </a:prstGeom>
          <a:solidFill>
            <a:schemeClr val="bg1">
              <a:alpha val="5803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1" name="20 Metin kutusu"/>
          <p:cNvSpPr txBox="1"/>
          <p:nvPr/>
        </p:nvSpPr>
        <p:spPr>
          <a:xfrm>
            <a:off x="6189785" y="2630658"/>
            <a:ext cx="5219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Von</a:t>
            </a:r>
            <a:r>
              <a:rPr lang="tr-TR" dirty="0" smtClean="0"/>
              <a:t> </a:t>
            </a:r>
            <a:r>
              <a:rPr lang="tr-TR" dirty="0" err="1" smtClean="0"/>
              <a:t>Willebrand</a:t>
            </a:r>
            <a:r>
              <a:rPr lang="tr-TR" dirty="0" smtClean="0"/>
              <a:t> </a:t>
            </a:r>
            <a:r>
              <a:rPr lang="tr-TR" dirty="0" smtClean="0"/>
              <a:t>hastalığı (</a:t>
            </a:r>
            <a:r>
              <a:rPr lang="tr-TR" dirty="0" err="1" smtClean="0"/>
              <a:t>vWh</a:t>
            </a:r>
            <a:r>
              <a:rPr lang="tr-TR" dirty="0" smtClean="0"/>
              <a:t>) tanısı </a:t>
            </a:r>
            <a:r>
              <a:rPr lang="tr-TR" dirty="0" smtClean="0"/>
              <a:t>üç </a:t>
            </a:r>
            <a:r>
              <a:rPr lang="tr-TR" dirty="0" smtClean="0"/>
              <a:t>kriteri oluşturacak şekilde hem klinik hem </a:t>
            </a:r>
            <a:r>
              <a:rPr lang="tr-TR" dirty="0" err="1" smtClean="0"/>
              <a:t>laboratuvar</a:t>
            </a:r>
            <a:r>
              <a:rPr lang="tr-TR" dirty="0" smtClean="0"/>
              <a:t> bulgularını temel </a:t>
            </a:r>
            <a:r>
              <a:rPr lang="tr-TR" dirty="0" smtClean="0"/>
              <a:t>almalıdır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22" name="21 Metin kutusu"/>
          <p:cNvSpPr txBox="1"/>
          <p:nvPr/>
        </p:nvSpPr>
        <p:spPr>
          <a:xfrm>
            <a:off x="1237957" y="1997612"/>
            <a:ext cx="173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b="1" dirty="0" smtClean="0"/>
              <a:t>kanama öyküsü</a:t>
            </a:r>
            <a:endParaRPr lang="tr-TR" b="1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3348111" y="1871003"/>
            <a:ext cx="1814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b="1" dirty="0" smtClean="0"/>
              <a:t>ailede </a:t>
            </a:r>
            <a:r>
              <a:rPr lang="tr-TR" b="1" dirty="0" smtClean="0"/>
              <a:t>kanama yakınmaları öyküsü </a:t>
            </a:r>
            <a:endParaRPr lang="tr-TR" b="1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2405575" y="4135902"/>
            <a:ext cx="1730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laboratuvar</a:t>
            </a:r>
            <a:r>
              <a:rPr lang="tr-TR" b="1" dirty="0" smtClean="0"/>
              <a:t> </a:t>
            </a:r>
            <a:r>
              <a:rPr lang="tr-TR" b="1" dirty="0" smtClean="0"/>
              <a:t>testlerinde kantitatif veya kalitatif </a:t>
            </a:r>
            <a:r>
              <a:rPr lang="tr-TR" b="1" dirty="0" err="1" smtClean="0"/>
              <a:t>vWf</a:t>
            </a:r>
            <a:r>
              <a:rPr lang="tr-TR" b="1" dirty="0" smtClean="0"/>
              <a:t> </a:t>
            </a:r>
            <a:r>
              <a:rPr lang="tr-TR" b="1" dirty="0" err="1" smtClean="0"/>
              <a:t>defektleri</a:t>
            </a:r>
            <a:endParaRPr lang="tr-TR" b="1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900331" y="1420837"/>
            <a:ext cx="110994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vWh</a:t>
            </a:r>
            <a:r>
              <a:rPr lang="tr-TR" dirty="0" smtClean="0"/>
              <a:t> </a:t>
            </a:r>
            <a:r>
              <a:rPr lang="tr-TR" dirty="0" err="1" smtClean="0"/>
              <a:t>nın</a:t>
            </a:r>
            <a:r>
              <a:rPr lang="tr-TR" dirty="0" smtClean="0"/>
              <a:t> klasik laboratuar bulguları şunlardır:</a:t>
            </a:r>
          </a:p>
          <a:p>
            <a:endParaRPr lang="tr-TR" dirty="0" smtClean="0"/>
          </a:p>
          <a:p>
            <a:r>
              <a:rPr lang="tr-TR" dirty="0" smtClean="0"/>
              <a:t>(</a:t>
            </a:r>
            <a:r>
              <a:rPr lang="tr-TR" dirty="0" smtClean="0"/>
              <a:t>1) Kanama zamanında uzama,</a:t>
            </a:r>
          </a:p>
          <a:p>
            <a:r>
              <a:rPr lang="tr-TR" dirty="0" smtClean="0"/>
              <a:t>(2) </a:t>
            </a:r>
            <a:r>
              <a:rPr lang="tr-TR" dirty="0" err="1" smtClean="0"/>
              <a:t>vWf</a:t>
            </a:r>
            <a:r>
              <a:rPr lang="tr-TR" dirty="0" smtClean="0"/>
              <a:t> düzeyinde (</a:t>
            </a:r>
            <a:r>
              <a:rPr lang="tr-TR" dirty="0" err="1" smtClean="0"/>
              <a:t>vWf</a:t>
            </a:r>
            <a:r>
              <a:rPr lang="tr-TR" dirty="0" smtClean="0"/>
              <a:t>:</a:t>
            </a:r>
            <a:r>
              <a:rPr lang="tr-TR" dirty="0" err="1" smtClean="0"/>
              <a:t>Ag</a:t>
            </a:r>
            <a:r>
              <a:rPr lang="tr-TR" dirty="0" smtClean="0"/>
              <a:t>) azalma</a:t>
            </a:r>
          </a:p>
          <a:p>
            <a:r>
              <a:rPr lang="tr-TR" dirty="0" smtClean="0"/>
              <a:t>(3) </a:t>
            </a:r>
            <a:r>
              <a:rPr lang="tr-TR" dirty="0" err="1" smtClean="0"/>
              <a:t>vWf</a:t>
            </a:r>
            <a:r>
              <a:rPr lang="tr-TR" dirty="0" smtClean="0"/>
              <a:t> </a:t>
            </a:r>
            <a:r>
              <a:rPr lang="tr-TR" dirty="0" err="1" smtClean="0"/>
              <a:t>ristosetin</a:t>
            </a:r>
            <a:r>
              <a:rPr lang="tr-TR" dirty="0" smtClean="0"/>
              <a:t> </a:t>
            </a:r>
            <a:r>
              <a:rPr lang="tr-TR" dirty="0" err="1" smtClean="0"/>
              <a:t>kofaktor</a:t>
            </a:r>
            <a:r>
              <a:rPr lang="tr-TR" dirty="0" smtClean="0"/>
              <a:t> aktivitesinde (</a:t>
            </a:r>
            <a:r>
              <a:rPr lang="tr-TR" dirty="0" err="1" smtClean="0"/>
              <a:t>RcoF</a:t>
            </a:r>
            <a:r>
              <a:rPr lang="tr-TR" dirty="0" smtClean="0"/>
              <a:t>) azalma</a:t>
            </a:r>
          </a:p>
          <a:p>
            <a:r>
              <a:rPr lang="tr-TR" dirty="0" smtClean="0"/>
              <a:t>(4) FVIII </a:t>
            </a:r>
            <a:r>
              <a:rPr lang="tr-TR" dirty="0" err="1" smtClean="0"/>
              <a:t>koagülan</a:t>
            </a:r>
            <a:r>
              <a:rPr lang="tr-TR" dirty="0" smtClean="0"/>
              <a:t> aktivitesinde (FVIII) azalma,</a:t>
            </a:r>
          </a:p>
          <a:p>
            <a:r>
              <a:rPr lang="tr-TR" dirty="0" smtClean="0"/>
              <a:t>(5)</a:t>
            </a:r>
            <a:r>
              <a:rPr lang="tr-TR" dirty="0" err="1" smtClean="0"/>
              <a:t>Ristosetin</a:t>
            </a:r>
            <a:r>
              <a:rPr lang="tr-TR" dirty="0" smtClean="0"/>
              <a:t> ile </a:t>
            </a:r>
            <a:r>
              <a:rPr lang="tr-TR" dirty="0" err="1" smtClean="0"/>
              <a:t>platelet</a:t>
            </a:r>
            <a:r>
              <a:rPr lang="tr-TR" dirty="0" smtClean="0"/>
              <a:t> </a:t>
            </a:r>
            <a:r>
              <a:rPr lang="tr-TR" dirty="0" err="1" smtClean="0"/>
              <a:t>agregasyonunda</a:t>
            </a:r>
            <a:r>
              <a:rPr lang="tr-TR" dirty="0" smtClean="0"/>
              <a:t> (RIPA) </a:t>
            </a:r>
            <a:r>
              <a:rPr lang="tr-TR" dirty="0" smtClean="0"/>
              <a:t>azalma veya </a:t>
            </a:r>
            <a:r>
              <a:rPr lang="tr-TR" dirty="0" smtClean="0"/>
              <a:t>artma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5170" y="430795"/>
            <a:ext cx="292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400" b="1" dirty="0" err="1" smtClean="0">
                <a:sym typeface="SimSun" pitchFamily="2" charset="-122"/>
              </a:rPr>
              <a:t>Laboratuvar</a:t>
            </a:r>
            <a:r>
              <a:rPr lang="tr-TR" altLang="zh-CN" sz="2400" b="1" dirty="0" smtClean="0">
                <a:sym typeface="SimSun" pitchFamily="2" charset="-122"/>
              </a:rPr>
              <a:t> Bulguları</a:t>
            </a:r>
            <a:endParaRPr lang="zh-CN" altLang="en-US" sz="2400" b="1" dirty="0">
              <a:sym typeface="SimSun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900331" y="1420837"/>
            <a:ext cx="110994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b="1" dirty="0" smtClean="0"/>
              <a:t>Kanama </a:t>
            </a:r>
            <a:r>
              <a:rPr lang="tr-TR" b="1" dirty="0" smtClean="0"/>
              <a:t>zamanı: </a:t>
            </a:r>
            <a:r>
              <a:rPr lang="tr-TR" dirty="0" smtClean="0"/>
              <a:t>Bu test,duyarlılığının ve </a:t>
            </a:r>
            <a:r>
              <a:rPr lang="tr-TR" dirty="0" smtClean="0"/>
              <a:t>özgüllüğünün az </a:t>
            </a:r>
            <a:r>
              <a:rPr lang="tr-TR" dirty="0" smtClean="0"/>
              <a:t>olması nedeni ile büyük ölçüde terk edilmiştir. Bunun </a:t>
            </a:r>
            <a:r>
              <a:rPr lang="tr-TR" dirty="0" smtClean="0"/>
              <a:t>yerine </a:t>
            </a:r>
            <a:r>
              <a:rPr lang="tr-TR" b="1" dirty="0" smtClean="0"/>
              <a:t>PFA-100 </a:t>
            </a:r>
            <a:r>
              <a:rPr lang="tr-TR" b="1" dirty="0" smtClean="0"/>
              <a:t>(</a:t>
            </a:r>
            <a:r>
              <a:rPr lang="tr-TR" b="1" dirty="0" err="1" smtClean="0"/>
              <a:t>Platelet</a:t>
            </a:r>
            <a:r>
              <a:rPr lang="tr-TR" b="1" dirty="0" smtClean="0"/>
              <a:t> </a:t>
            </a:r>
            <a:r>
              <a:rPr lang="tr-TR" b="1" dirty="0" err="1" smtClean="0"/>
              <a:t>Function</a:t>
            </a:r>
            <a:r>
              <a:rPr lang="tr-TR" b="1" dirty="0" smtClean="0"/>
              <a:t> </a:t>
            </a:r>
            <a:r>
              <a:rPr lang="tr-TR" b="1" dirty="0" err="1" smtClean="0"/>
              <a:t>Analyser</a:t>
            </a:r>
            <a:r>
              <a:rPr lang="tr-TR" b="1" dirty="0" smtClean="0"/>
              <a:t>-100) testi </a:t>
            </a:r>
            <a:r>
              <a:rPr lang="tr-TR" b="1" dirty="0" smtClean="0"/>
              <a:t>tercih </a:t>
            </a:r>
            <a:r>
              <a:rPr lang="tr-TR" dirty="0" smtClean="0"/>
              <a:t>edilmektedir</a:t>
            </a:r>
            <a:r>
              <a:rPr lang="tr-TR" dirty="0" smtClean="0"/>
              <a:t>. Bu sistemde, </a:t>
            </a:r>
            <a:r>
              <a:rPr lang="tr-TR" dirty="0" err="1" smtClean="0"/>
              <a:t>antikoagule</a:t>
            </a:r>
            <a:r>
              <a:rPr lang="tr-TR" dirty="0" smtClean="0"/>
              <a:t> edilmiş kan, </a:t>
            </a:r>
            <a:r>
              <a:rPr lang="tr-TR" dirty="0" err="1" smtClean="0"/>
              <a:t>arteriollerdeki</a:t>
            </a:r>
            <a:r>
              <a:rPr lang="tr-TR" dirty="0" smtClean="0"/>
              <a:t> yüksek </a:t>
            </a:r>
            <a:r>
              <a:rPr lang="tr-TR" dirty="0" smtClean="0"/>
              <a:t>makaslama gerilimine benzer şartlarda </a:t>
            </a:r>
            <a:r>
              <a:rPr lang="tr-TR" dirty="0" smtClean="0"/>
              <a:t>, </a:t>
            </a:r>
            <a:r>
              <a:rPr lang="tr-TR" dirty="0" err="1" smtClean="0"/>
              <a:t>kolajen</a:t>
            </a:r>
            <a:r>
              <a:rPr lang="tr-TR" dirty="0" smtClean="0"/>
              <a:t> </a:t>
            </a:r>
            <a:r>
              <a:rPr lang="tr-TR" dirty="0" smtClean="0"/>
              <a:t>kaplı </a:t>
            </a:r>
            <a:r>
              <a:rPr lang="tr-TR" dirty="0" err="1" smtClean="0"/>
              <a:t>kapiller</a:t>
            </a:r>
            <a:r>
              <a:rPr lang="tr-TR" dirty="0" smtClean="0"/>
              <a:t> tüplerde ADP veya epinefrin </a:t>
            </a:r>
            <a:r>
              <a:rPr lang="tr-TR" dirty="0" smtClean="0"/>
              <a:t>varlığında dar </a:t>
            </a:r>
            <a:r>
              <a:rPr lang="tr-TR" dirty="0" smtClean="0"/>
              <a:t>bir </a:t>
            </a:r>
            <a:r>
              <a:rPr lang="tr-TR" dirty="0" err="1" smtClean="0"/>
              <a:t>apertüre</a:t>
            </a:r>
            <a:r>
              <a:rPr lang="tr-TR" dirty="0" smtClean="0"/>
              <a:t> doğru ilerletilir. </a:t>
            </a:r>
            <a:r>
              <a:rPr lang="tr-TR" dirty="0" err="1" smtClean="0"/>
              <a:t>Plateletlerin</a:t>
            </a:r>
            <a:r>
              <a:rPr lang="tr-TR" dirty="0" smtClean="0"/>
              <a:t> </a:t>
            </a:r>
            <a:r>
              <a:rPr lang="tr-TR" dirty="0" err="1" smtClean="0"/>
              <a:t>agregasyonu</a:t>
            </a:r>
            <a:r>
              <a:rPr lang="tr-TR" dirty="0" smtClean="0"/>
              <a:t> ile </a:t>
            </a:r>
            <a:r>
              <a:rPr lang="tr-TR" dirty="0" smtClean="0"/>
              <a:t>oluşan tıkaç </a:t>
            </a:r>
            <a:r>
              <a:rPr lang="tr-TR" dirty="0" err="1" smtClean="0"/>
              <a:t>apertürü</a:t>
            </a:r>
            <a:r>
              <a:rPr lang="tr-TR" dirty="0" smtClean="0"/>
              <a:t> tıkadığında kapanma </a:t>
            </a:r>
            <a:r>
              <a:rPr lang="tr-TR" dirty="0" smtClean="0"/>
              <a:t>zamanını gösteren </a:t>
            </a:r>
            <a:r>
              <a:rPr lang="tr-TR" dirty="0" smtClean="0"/>
              <a:t>bir ileti verilir. PFA-100 kapanma zamanı, </a:t>
            </a:r>
            <a:r>
              <a:rPr lang="tr-TR" dirty="0" smtClean="0"/>
              <a:t>kanama zamanına </a:t>
            </a:r>
            <a:r>
              <a:rPr lang="tr-TR" dirty="0" smtClean="0"/>
              <a:t>göre </a:t>
            </a:r>
            <a:r>
              <a:rPr lang="tr-TR" dirty="0" err="1" smtClean="0"/>
              <a:t>vWh</a:t>
            </a:r>
            <a:r>
              <a:rPr lang="tr-TR" dirty="0" smtClean="0"/>
              <a:t> için daha duyarlı olmakla birlikte, </a:t>
            </a:r>
            <a:r>
              <a:rPr lang="tr-TR" dirty="0" err="1" smtClean="0"/>
              <a:t>platelet</a:t>
            </a:r>
            <a:r>
              <a:rPr lang="tr-TR" dirty="0" smtClean="0"/>
              <a:t> fonksiyon </a:t>
            </a:r>
            <a:r>
              <a:rPr lang="tr-TR" dirty="0" smtClean="0"/>
              <a:t>bozukluklarında da uzadığından </a:t>
            </a:r>
            <a:r>
              <a:rPr lang="tr-TR" dirty="0" smtClean="0"/>
              <a:t>özgüllüğü düşüktür.</a:t>
            </a:r>
          </a:p>
          <a:p>
            <a:endParaRPr lang="tr-TR" dirty="0" smtClean="0"/>
          </a:p>
          <a:p>
            <a:r>
              <a:rPr lang="tr-TR" b="1" dirty="0" err="1" smtClean="0"/>
              <a:t>vWf</a:t>
            </a:r>
            <a:r>
              <a:rPr lang="tr-TR" b="1" dirty="0" smtClean="0"/>
              <a:t> düzeyi: </a:t>
            </a:r>
            <a:r>
              <a:rPr lang="tr-TR" b="1" dirty="0" err="1" smtClean="0"/>
              <a:t>vWf’ye</a:t>
            </a:r>
            <a:r>
              <a:rPr lang="tr-TR" b="1" dirty="0" smtClean="0"/>
              <a:t> karşı antikor kullanılarak </a:t>
            </a:r>
            <a:r>
              <a:rPr lang="tr-TR" dirty="0" smtClean="0"/>
              <a:t>ELISA </a:t>
            </a:r>
            <a:r>
              <a:rPr lang="tr-TR" dirty="0" smtClean="0"/>
              <a:t>ve </a:t>
            </a:r>
            <a:r>
              <a:rPr lang="tr-TR" dirty="0" err="1" smtClean="0"/>
              <a:t>turbidometrik</a:t>
            </a:r>
            <a:r>
              <a:rPr lang="tr-TR" dirty="0" smtClean="0"/>
              <a:t> </a:t>
            </a:r>
            <a:r>
              <a:rPr lang="tr-TR" dirty="0" smtClean="0"/>
              <a:t>yöntemlerle ölçülür. Otomatik </a:t>
            </a:r>
            <a:r>
              <a:rPr lang="tr-TR" dirty="0" err="1" smtClean="0"/>
              <a:t>koagulasyon</a:t>
            </a:r>
            <a:endParaRPr lang="tr-TR" dirty="0" smtClean="0"/>
          </a:p>
          <a:p>
            <a:r>
              <a:rPr lang="tr-TR" dirty="0" smtClean="0"/>
              <a:t>analizörlerinde kullanılan </a:t>
            </a:r>
            <a:r>
              <a:rPr lang="tr-TR" dirty="0" err="1" smtClean="0"/>
              <a:t>turbidometrik</a:t>
            </a:r>
            <a:r>
              <a:rPr lang="tr-TR" dirty="0" smtClean="0"/>
              <a:t> yöntemler, </a:t>
            </a:r>
            <a:r>
              <a:rPr lang="tr-TR" dirty="0" err="1" smtClean="0"/>
              <a:t>romatoid</a:t>
            </a:r>
            <a:r>
              <a:rPr lang="tr-TR" dirty="0" smtClean="0"/>
              <a:t> faktörlere </a:t>
            </a:r>
            <a:r>
              <a:rPr lang="tr-TR" dirty="0" smtClean="0"/>
              <a:t>bağlı olarak yanlış sonuç </a:t>
            </a:r>
            <a:r>
              <a:rPr lang="tr-TR" dirty="0" smtClean="0"/>
              <a:t>verebilir.</a:t>
            </a:r>
          </a:p>
          <a:p>
            <a:endParaRPr lang="tr-TR" dirty="0" smtClean="0"/>
          </a:p>
          <a:p>
            <a:r>
              <a:rPr lang="tr-TR" b="1" dirty="0" err="1" smtClean="0"/>
              <a:t>RcoF</a:t>
            </a:r>
            <a:r>
              <a:rPr lang="tr-TR" b="1" dirty="0" smtClean="0"/>
              <a:t>: Bu test </a:t>
            </a:r>
            <a:r>
              <a:rPr lang="tr-TR" b="1" dirty="0" err="1" smtClean="0"/>
              <a:t>vWf</a:t>
            </a:r>
            <a:r>
              <a:rPr lang="tr-TR" b="1" dirty="0" smtClean="0"/>
              <a:t> </a:t>
            </a:r>
            <a:r>
              <a:rPr lang="tr-TR" b="1" dirty="0" err="1" smtClean="0"/>
              <a:t>nin</a:t>
            </a:r>
            <a:r>
              <a:rPr lang="tr-TR" b="1" dirty="0" smtClean="0"/>
              <a:t> </a:t>
            </a:r>
            <a:r>
              <a:rPr lang="tr-TR" b="1" dirty="0" err="1" smtClean="0"/>
              <a:t>plateletlerin</a:t>
            </a:r>
            <a:r>
              <a:rPr lang="tr-TR" b="1" dirty="0" smtClean="0"/>
              <a:t> </a:t>
            </a:r>
            <a:r>
              <a:rPr lang="tr-TR" b="1" dirty="0" err="1" smtClean="0"/>
              <a:t>GpIb</a:t>
            </a:r>
            <a:r>
              <a:rPr lang="tr-TR" b="1" dirty="0" smtClean="0"/>
              <a:t> </a:t>
            </a:r>
            <a:r>
              <a:rPr lang="tr-TR" b="1" dirty="0" smtClean="0"/>
              <a:t>reseptörüne </a:t>
            </a:r>
            <a:r>
              <a:rPr lang="tr-TR" dirty="0" smtClean="0"/>
              <a:t>bağlanma </a:t>
            </a:r>
            <a:r>
              <a:rPr lang="tr-TR" dirty="0" smtClean="0"/>
              <a:t>kapasitesini ölçer. </a:t>
            </a:r>
            <a:r>
              <a:rPr lang="tr-TR" dirty="0" err="1" smtClean="0"/>
              <a:t>vWf’nin</a:t>
            </a:r>
            <a:r>
              <a:rPr lang="tr-TR" dirty="0" smtClean="0"/>
              <a:t> </a:t>
            </a:r>
            <a:r>
              <a:rPr lang="tr-TR" dirty="0" err="1" smtClean="0"/>
              <a:t>platelete</a:t>
            </a:r>
            <a:r>
              <a:rPr lang="tr-TR" dirty="0" smtClean="0"/>
              <a:t> </a:t>
            </a:r>
            <a:r>
              <a:rPr lang="tr-TR" dirty="0" smtClean="0"/>
              <a:t>bağlanmasını sağlayan </a:t>
            </a:r>
            <a:r>
              <a:rPr lang="tr-TR" dirty="0" smtClean="0"/>
              <a:t>bir antibiyotik olan </a:t>
            </a:r>
            <a:r>
              <a:rPr lang="tr-TR" dirty="0" err="1" smtClean="0"/>
              <a:t>ristosetin</a:t>
            </a:r>
            <a:r>
              <a:rPr lang="tr-TR" dirty="0" smtClean="0"/>
              <a:t> normal </a:t>
            </a:r>
            <a:r>
              <a:rPr lang="tr-TR" dirty="0" err="1" smtClean="0"/>
              <a:t>plateletlere</a:t>
            </a:r>
            <a:r>
              <a:rPr lang="tr-TR" dirty="0" smtClean="0"/>
              <a:t> eklendiğinde </a:t>
            </a:r>
            <a:r>
              <a:rPr lang="tr-TR" dirty="0" err="1" smtClean="0"/>
              <a:t>aglutinasyon</a:t>
            </a:r>
            <a:r>
              <a:rPr lang="tr-TR" dirty="0" smtClean="0"/>
              <a:t> ortaya çıkar. </a:t>
            </a:r>
            <a:r>
              <a:rPr lang="tr-TR" dirty="0" err="1" smtClean="0"/>
              <a:t>RcoF</a:t>
            </a:r>
            <a:r>
              <a:rPr lang="tr-TR" dirty="0" smtClean="0"/>
              <a:t> testinde</a:t>
            </a:r>
          </a:p>
          <a:p>
            <a:r>
              <a:rPr lang="tr-TR" dirty="0" smtClean="0"/>
              <a:t>yıkanmış ve </a:t>
            </a:r>
            <a:r>
              <a:rPr lang="tr-TR" dirty="0" err="1" smtClean="0"/>
              <a:t>fikse</a:t>
            </a:r>
            <a:r>
              <a:rPr lang="tr-TR" dirty="0" smtClean="0"/>
              <a:t> edilmiş normal </a:t>
            </a:r>
            <a:r>
              <a:rPr lang="tr-TR" dirty="0" err="1" smtClean="0"/>
              <a:t>plateletler</a:t>
            </a:r>
            <a:r>
              <a:rPr lang="tr-TR" dirty="0" smtClean="0"/>
              <a:t> üzerine </a:t>
            </a:r>
            <a:r>
              <a:rPr lang="tr-TR" dirty="0" smtClean="0"/>
              <a:t>1.2 mg/ml </a:t>
            </a:r>
            <a:r>
              <a:rPr lang="tr-TR" dirty="0" smtClean="0"/>
              <a:t>yoğunlukta </a:t>
            </a:r>
            <a:r>
              <a:rPr lang="tr-TR" dirty="0" err="1" smtClean="0"/>
              <a:t>ristosetin</a:t>
            </a:r>
            <a:r>
              <a:rPr lang="tr-TR" dirty="0" smtClean="0"/>
              <a:t> ve hasta plazma </a:t>
            </a:r>
            <a:r>
              <a:rPr lang="tr-TR" dirty="0" err="1" smtClean="0"/>
              <a:t>dilüsyonları</a:t>
            </a:r>
            <a:endParaRPr lang="tr-TR" dirty="0" smtClean="0"/>
          </a:p>
          <a:p>
            <a:r>
              <a:rPr lang="tr-TR" dirty="0" smtClean="0"/>
              <a:t>eklenir, oluşan </a:t>
            </a:r>
            <a:r>
              <a:rPr lang="tr-TR" dirty="0" err="1" smtClean="0"/>
              <a:t>aglutinasyon</a:t>
            </a:r>
            <a:r>
              <a:rPr lang="tr-TR" dirty="0" smtClean="0"/>
              <a:t> lam üzerinde çıplak gözle </a:t>
            </a:r>
            <a:r>
              <a:rPr lang="tr-TR" dirty="0" smtClean="0"/>
              <a:t>veya </a:t>
            </a:r>
            <a:r>
              <a:rPr lang="tr-TR" dirty="0" err="1" smtClean="0"/>
              <a:t>aggregometrede</a:t>
            </a:r>
            <a:r>
              <a:rPr lang="tr-TR" dirty="0" smtClean="0"/>
              <a:t> </a:t>
            </a:r>
            <a:r>
              <a:rPr lang="tr-TR" dirty="0" smtClean="0"/>
              <a:t>ölçülür. </a:t>
            </a:r>
            <a:r>
              <a:rPr lang="tr-TR" dirty="0" err="1" smtClean="0"/>
              <a:t>vWf</a:t>
            </a:r>
            <a:r>
              <a:rPr lang="tr-TR" dirty="0" smtClean="0"/>
              <a:t> aktivitesi, </a:t>
            </a:r>
            <a:r>
              <a:rPr lang="tr-TR" dirty="0" err="1" smtClean="0"/>
              <a:t>vWf’nin</a:t>
            </a:r>
            <a:r>
              <a:rPr lang="tr-TR" dirty="0" smtClean="0"/>
              <a:t> </a:t>
            </a:r>
            <a:r>
              <a:rPr lang="tr-TR" dirty="0" err="1" smtClean="0"/>
              <a:t>kollajene</a:t>
            </a:r>
            <a:endParaRPr lang="tr-TR" dirty="0" smtClean="0"/>
          </a:p>
          <a:p>
            <a:r>
              <a:rPr lang="tr-TR" dirty="0" smtClean="0"/>
              <a:t>bağlanma fonksiyonunu gösteren ELISA yöntemi ile de </a:t>
            </a:r>
            <a:r>
              <a:rPr lang="tr-TR" dirty="0" smtClean="0"/>
              <a:t>ölçülebilmektedir (</a:t>
            </a:r>
            <a:r>
              <a:rPr lang="tr-TR" dirty="0" err="1" smtClean="0"/>
              <a:t>collagen</a:t>
            </a:r>
            <a:r>
              <a:rPr lang="tr-TR" dirty="0" smtClean="0"/>
              <a:t> </a:t>
            </a:r>
            <a:r>
              <a:rPr lang="tr-TR" dirty="0" err="1" smtClean="0"/>
              <a:t>binding</a:t>
            </a:r>
            <a:r>
              <a:rPr lang="tr-TR" dirty="0" smtClean="0"/>
              <a:t> </a:t>
            </a:r>
            <a:r>
              <a:rPr lang="tr-TR" dirty="0" err="1" smtClean="0"/>
              <a:t>activity</a:t>
            </a:r>
            <a:r>
              <a:rPr lang="tr-TR" dirty="0" smtClean="0"/>
              <a:t> – CBA). CBA testi,</a:t>
            </a:r>
          </a:p>
          <a:p>
            <a:r>
              <a:rPr lang="tr-TR" dirty="0" err="1" smtClean="0"/>
              <a:t>RcoF</a:t>
            </a:r>
            <a:r>
              <a:rPr lang="tr-TR" dirty="0" smtClean="0"/>
              <a:t> e göre dan daha iyi standardize edilmiştir.</a:t>
            </a:r>
          </a:p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5170" y="430795"/>
            <a:ext cx="292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400" b="1" dirty="0" err="1" smtClean="0">
                <a:sym typeface="SimSun" pitchFamily="2" charset="-122"/>
              </a:rPr>
              <a:t>Laboratuvar</a:t>
            </a:r>
            <a:r>
              <a:rPr lang="tr-TR" altLang="zh-CN" sz="2400" b="1" dirty="0" smtClean="0">
                <a:sym typeface="SimSun" pitchFamily="2" charset="-122"/>
              </a:rPr>
              <a:t> Bulguları</a:t>
            </a:r>
            <a:endParaRPr lang="zh-CN" altLang="en-US" sz="2400" b="1" dirty="0">
              <a:sym typeface="SimSun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900331" y="1420837"/>
            <a:ext cx="110994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FVIII </a:t>
            </a:r>
            <a:r>
              <a:rPr lang="tr-TR" b="1" dirty="0" smtClean="0"/>
              <a:t>aktivitesi: </a:t>
            </a:r>
            <a:r>
              <a:rPr lang="tr-TR" dirty="0" err="1" smtClean="0"/>
              <a:t>vWf</a:t>
            </a:r>
            <a:r>
              <a:rPr lang="tr-TR" dirty="0" smtClean="0"/>
              <a:t> düzeyi çok düşük veya FVIII </a:t>
            </a:r>
            <a:r>
              <a:rPr lang="tr-TR" dirty="0" smtClean="0"/>
              <a:t>bağlama fonksiyonu </a:t>
            </a:r>
            <a:r>
              <a:rPr lang="tr-TR" dirty="0" smtClean="0"/>
              <a:t>bozuk değilse FVIII düzeyinde önemli azalma</a:t>
            </a:r>
          </a:p>
          <a:p>
            <a:r>
              <a:rPr lang="tr-TR" dirty="0" smtClean="0"/>
              <a:t>olmaz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b="1" dirty="0" smtClean="0"/>
              <a:t>RİPA</a:t>
            </a:r>
            <a:r>
              <a:rPr lang="tr-TR" b="1" dirty="0" smtClean="0"/>
              <a:t>: </a:t>
            </a:r>
            <a:r>
              <a:rPr lang="tr-TR" dirty="0" smtClean="0"/>
              <a:t>Bu test </a:t>
            </a:r>
            <a:r>
              <a:rPr lang="tr-TR" dirty="0" err="1" smtClean="0"/>
              <a:t>vWf’nin</a:t>
            </a:r>
            <a:r>
              <a:rPr lang="tr-TR" dirty="0" smtClean="0"/>
              <a:t> </a:t>
            </a:r>
            <a:r>
              <a:rPr lang="tr-TR" dirty="0" err="1" smtClean="0"/>
              <a:t>GpIb’ye</a:t>
            </a:r>
            <a:r>
              <a:rPr lang="tr-TR" dirty="0" smtClean="0"/>
              <a:t> bağlanmasının artmış </a:t>
            </a:r>
            <a:r>
              <a:rPr lang="tr-TR" dirty="0" smtClean="0"/>
              <a:t>olduğu tip </a:t>
            </a:r>
            <a:r>
              <a:rPr lang="tr-TR" dirty="0" smtClean="0"/>
              <a:t>IIB </a:t>
            </a:r>
            <a:r>
              <a:rPr lang="tr-TR" dirty="0" err="1" smtClean="0"/>
              <a:t>vWh</a:t>
            </a:r>
            <a:r>
              <a:rPr lang="tr-TR" dirty="0" smtClean="0"/>
              <a:t> tanısı için gereklidir. Standart </a:t>
            </a:r>
            <a:r>
              <a:rPr lang="tr-TR" dirty="0" err="1" smtClean="0"/>
              <a:t>platelet</a:t>
            </a:r>
            <a:r>
              <a:rPr lang="tr-TR" dirty="0" smtClean="0"/>
              <a:t> </a:t>
            </a:r>
            <a:r>
              <a:rPr lang="tr-TR" dirty="0" err="1" smtClean="0"/>
              <a:t>agregasyon</a:t>
            </a:r>
            <a:r>
              <a:rPr lang="tr-TR" dirty="0" smtClean="0"/>
              <a:t> testinde </a:t>
            </a:r>
            <a:r>
              <a:rPr lang="tr-TR" dirty="0" smtClean="0"/>
              <a:t>kullanılan 1.2 mg/ml yoğunluklu </a:t>
            </a:r>
            <a:r>
              <a:rPr lang="tr-TR" dirty="0" err="1" smtClean="0"/>
              <a:t>ristosetinle</a:t>
            </a:r>
            <a:r>
              <a:rPr lang="tr-TR" dirty="0" smtClean="0"/>
              <a:t> </a:t>
            </a:r>
            <a:r>
              <a:rPr lang="tr-TR" dirty="0" err="1" smtClean="0"/>
              <a:t>agregasyon</a:t>
            </a:r>
            <a:r>
              <a:rPr lang="tr-TR" dirty="0" smtClean="0"/>
              <a:t> </a:t>
            </a:r>
            <a:r>
              <a:rPr lang="tr-TR" dirty="0" smtClean="0"/>
              <a:t>testi yapıldıktan sonra </a:t>
            </a:r>
            <a:r>
              <a:rPr lang="tr-TR" dirty="0" err="1" smtClean="0"/>
              <a:t>ristosetin</a:t>
            </a:r>
            <a:r>
              <a:rPr lang="tr-TR" dirty="0" smtClean="0"/>
              <a:t> </a:t>
            </a:r>
            <a:r>
              <a:rPr lang="tr-TR" dirty="0" smtClean="0"/>
              <a:t>yoğunluğu her </a:t>
            </a:r>
            <a:r>
              <a:rPr lang="tr-TR" dirty="0" smtClean="0"/>
              <a:t>seferinde 0.2 mg/ml azaltılarak normalde </a:t>
            </a:r>
            <a:r>
              <a:rPr lang="tr-TR" dirty="0" err="1" smtClean="0"/>
              <a:t>agregasyon</a:t>
            </a:r>
            <a:r>
              <a:rPr lang="tr-TR" dirty="0" smtClean="0"/>
              <a:t> oluşturmayan </a:t>
            </a:r>
            <a:r>
              <a:rPr lang="tr-TR" dirty="0" smtClean="0"/>
              <a:t>düşük yoğunlukta </a:t>
            </a:r>
            <a:r>
              <a:rPr lang="tr-TR" dirty="0" err="1" smtClean="0"/>
              <a:t>agregasyon</a:t>
            </a:r>
            <a:r>
              <a:rPr lang="tr-TR" dirty="0" smtClean="0"/>
              <a:t> olup </a:t>
            </a:r>
            <a:r>
              <a:rPr lang="tr-TR" dirty="0" smtClean="0"/>
              <a:t>olmadığı aranır</a:t>
            </a:r>
            <a:r>
              <a:rPr lang="tr-TR" dirty="0" smtClean="0"/>
              <a:t>. Normal bireyler 0.6 mg/ml </a:t>
            </a:r>
            <a:r>
              <a:rPr lang="tr-TR" dirty="0" err="1" smtClean="0"/>
              <a:t>ristosetiinle</a:t>
            </a:r>
            <a:r>
              <a:rPr lang="tr-TR" dirty="0" smtClean="0"/>
              <a:t> </a:t>
            </a:r>
            <a:r>
              <a:rPr lang="tr-TR" dirty="0" err="1" smtClean="0"/>
              <a:t>agregasyon</a:t>
            </a:r>
            <a:r>
              <a:rPr lang="tr-TR" dirty="0" smtClean="0"/>
              <a:t> göstermezken </a:t>
            </a:r>
            <a:r>
              <a:rPr lang="tr-TR" dirty="0" smtClean="0"/>
              <a:t>tip IIB </a:t>
            </a:r>
            <a:r>
              <a:rPr lang="tr-TR" dirty="0" err="1" smtClean="0"/>
              <a:t>vWh’lı</a:t>
            </a:r>
            <a:r>
              <a:rPr lang="tr-TR" dirty="0" smtClean="0"/>
              <a:t> hastalarda bu doz ile </a:t>
            </a:r>
            <a:r>
              <a:rPr lang="tr-TR" dirty="0" err="1" smtClean="0"/>
              <a:t>agregasyon</a:t>
            </a:r>
            <a:r>
              <a:rPr lang="tr-TR" dirty="0" smtClean="0"/>
              <a:t> görülür.Diğer </a:t>
            </a:r>
            <a:r>
              <a:rPr lang="tr-TR" dirty="0" err="1" smtClean="0"/>
              <a:t>tipleredeki</a:t>
            </a:r>
            <a:r>
              <a:rPr lang="tr-TR" dirty="0" smtClean="0"/>
              <a:t> RİPA yanıtı şöyledir: tip 3’te </a:t>
            </a:r>
            <a:r>
              <a:rPr lang="tr-TR" dirty="0" smtClean="0"/>
              <a:t>hiç yok</a:t>
            </a:r>
            <a:r>
              <a:rPr lang="tr-TR" dirty="0" smtClean="0"/>
              <a:t>, tip 2A ve 2M’de yok veya çok düşük düzeyde, tip 2N </a:t>
            </a:r>
            <a:r>
              <a:rPr lang="tr-TR" dirty="0" smtClean="0"/>
              <a:t>de normal</a:t>
            </a:r>
            <a:r>
              <a:rPr lang="tr-TR" dirty="0" smtClean="0"/>
              <a:t>, tip 1 de ise normal veya azalmış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b="1" dirty="0" err="1" smtClean="0"/>
              <a:t>Multimer</a:t>
            </a:r>
            <a:r>
              <a:rPr lang="tr-TR" b="1" dirty="0" smtClean="0"/>
              <a:t> </a:t>
            </a:r>
            <a:r>
              <a:rPr lang="tr-TR" b="1" dirty="0" smtClean="0"/>
              <a:t>Analizi: </a:t>
            </a:r>
            <a:r>
              <a:rPr lang="tr-TR" dirty="0" smtClean="0"/>
              <a:t>Bu test SDS </a:t>
            </a:r>
            <a:r>
              <a:rPr lang="tr-TR" dirty="0" err="1" smtClean="0"/>
              <a:t>agar</a:t>
            </a:r>
            <a:r>
              <a:rPr lang="tr-TR" dirty="0" smtClean="0"/>
              <a:t> jel </a:t>
            </a:r>
            <a:r>
              <a:rPr lang="tr-TR" dirty="0" err="1" smtClean="0"/>
              <a:t>elektoforezi</a:t>
            </a:r>
            <a:r>
              <a:rPr lang="tr-TR" dirty="0" smtClean="0"/>
              <a:t> </a:t>
            </a:r>
            <a:r>
              <a:rPr lang="tr-TR" dirty="0" smtClean="0"/>
              <a:t>ile büyük </a:t>
            </a:r>
            <a:r>
              <a:rPr lang="tr-TR" dirty="0" err="1" smtClean="0"/>
              <a:t>vWf</a:t>
            </a:r>
            <a:r>
              <a:rPr lang="tr-TR" dirty="0" smtClean="0"/>
              <a:t> </a:t>
            </a:r>
            <a:r>
              <a:rPr lang="tr-TR" dirty="0" err="1" smtClean="0"/>
              <a:t>multimerlerinin</a:t>
            </a:r>
            <a:r>
              <a:rPr lang="tr-TR" dirty="0" smtClean="0"/>
              <a:t> bulunup bulunmadığını ve </a:t>
            </a:r>
            <a:r>
              <a:rPr lang="tr-TR" dirty="0" err="1" smtClean="0"/>
              <a:t>multimer</a:t>
            </a:r>
            <a:endParaRPr lang="tr-TR" dirty="0" smtClean="0"/>
          </a:p>
          <a:p>
            <a:r>
              <a:rPr lang="tr-TR" dirty="0" smtClean="0"/>
              <a:t>bantlarında yapısal anormalliklerin olup </a:t>
            </a:r>
            <a:r>
              <a:rPr lang="tr-TR" dirty="0" smtClean="0"/>
              <a:t>olmadığını araştırmak </a:t>
            </a:r>
            <a:r>
              <a:rPr lang="tr-TR" dirty="0" smtClean="0"/>
              <a:t>için yapılır.</a:t>
            </a:r>
          </a:p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5170" y="430795"/>
            <a:ext cx="292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400" b="1" dirty="0" err="1" smtClean="0">
                <a:sym typeface="SimSun" pitchFamily="2" charset="-122"/>
              </a:rPr>
              <a:t>Laboratuvar</a:t>
            </a:r>
            <a:r>
              <a:rPr lang="tr-TR" altLang="zh-CN" sz="2400" b="1" dirty="0" smtClean="0">
                <a:sym typeface="SimSun" pitchFamily="2" charset="-122"/>
              </a:rPr>
              <a:t> Bulguları</a:t>
            </a:r>
            <a:endParaRPr lang="zh-CN" altLang="en-US" sz="2400" b="1" dirty="0">
              <a:sym typeface="SimSun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900331" y="1420837"/>
            <a:ext cx="110994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VWF proteini büyük ve karmaşık bir moleküldür ve bu nedenle DNA analizi zordur. Tip 1 </a:t>
            </a:r>
            <a:r>
              <a:rPr lang="tr-TR" dirty="0" err="1" smtClean="0"/>
              <a:t>vWD</a:t>
            </a:r>
            <a:r>
              <a:rPr lang="tr-TR" dirty="0" smtClean="0"/>
              <a:t> vakalarının %70 kadarında mutasyonlar saptanmıştır ancak bunlar sıklıkla tam </a:t>
            </a:r>
            <a:r>
              <a:rPr lang="tr-TR" dirty="0" err="1" smtClean="0"/>
              <a:t>penetrans</a:t>
            </a:r>
            <a:r>
              <a:rPr lang="tr-TR" dirty="0" smtClean="0"/>
              <a:t> göstermez ve hızlı </a:t>
            </a:r>
            <a:r>
              <a:rPr lang="tr-TR" dirty="0" err="1" smtClean="0"/>
              <a:t>klirense</a:t>
            </a:r>
            <a:r>
              <a:rPr lang="tr-TR" dirty="0" smtClean="0"/>
              <a:t> veya </a:t>
            </a:r>
            <a:r>
              <a:rPr lang="tr-TR" dirty="0" err="1" smtClean="0"/>
              <a:t>intraselülerretansiyona</a:t>
            </a:r>
            <a:r>
              <a:rPr lang="tr-TR" dirty="0" smtClean="0"/>
              <a:t> yol açan tipik “</a:t>
            </a:r>
            <a:r>
              <a:rPr lang="tr-TR" dirty="0" err="1" smtClean="0"/>
              <a:t>missense</a:t>
            </a:r>
            <a:r>
              <a:rPr lang="tr-TR" dirty="0" smtClean="0"/>
              <a:t>” mutasyonlarıdır.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Tip </a:t>
            </a:r>
            <a:r>
              <a:rPr lang="tr-TR" dirty="0" smtClean="0"/>
              <a:t>3 </a:t>
            </a:r>
            <a:r>
              <a:rPr lang="tr-TR" dirty="0" err="1" smtClean="0"/>
              <a:t>vWD</a:t>
            </a:r>
            <a:r>
              <a:rPr lang="tr-TR" dirty="0" smtClean="0"/>
              <a:t> olgularının </a:t>
            </a:r>
            <a:r>
              <a:rPr lang="tr-TR" dirty="0" smtClean="0"/>
              <a:t>yaklaşık %100’ünde tanımlanmış mutasyonlar vardır ve bunlar genel olarak </a:t>
            </a:r>
            <a:r>
              <a:rPr lang="tr-TR" dirty="0" err="1" smtClean="0"/>
              <a:t>vWF</a:t>
            </a:r>
            <a:r>
              <a:rPr lang="tr-TR" dirty="0" smtClean="0"/>
              <a:t> ekspresyonunun azalmasına yol açar. Tip 2 </a:t>
            </a:r>
            <a:r>
              <a:rPr lang="tr-TR" dirty="0" err="1" smtClean="0"/>
              <a:t>vWD</a:t>
            </a:r>
            <a:r>
              <a:rPr lang="tr-TR" dirty="0" smtClean="0"/>
              <a:t> alt tipleri sıklıkla </a:t>
            </a:r>
            <a:r>
              <a:rPr lang="tr-TR" dirty="0" err="1" smtClean="0"/>
              <a:t>trombosit</a:t>
            </a:r>
            <a:r>
              <a:rPr lang="tr-TR" dirty="0" smtClean="0"/>
              <a:t> veya faktör FVIII bağlanmasını etkileyen “</a:t>
            </a:r>
            <a:r>
              <a:rPr lang="tr-TR" dirty="0" err="1" smtClean="0"/>
              <a:t>missense</a:t>
            </a:r>
            <a:r>
              <a:rPr lang="tr-TR" dirty="0" smtClean="0"/>
              <a:t>” mutasyonlarıyla ilişkilidir . Genetik testler giderek daha yaygın olarak saptansa da bu mutasyonlar henüz tanısal kriterlerin bir parçası değildir.</a:t>
            </a:r>
          </a:p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5170" y="430795"/>
            <a:ext cx="2101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400" b="1" dirty="0" smtClean="0">
                <a:sym typeface="SimSun" pitchFamily="2" charset="-122"/>
              </a:rPr>
              <a:t>Genetik Testler</a:t>
            </a:r>
            <a:endParaRPr lang="zh-CN" altLang="en-US" sz="2400" b="1" dirty="0">
              <a:sym typeface="SimSun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900331" y="1420837"/>
            <a:ext cx="1109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5170" y="430795"/>
            <a:ext cx="292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sz="2400" b="1" dirty="0" err="1" smtClean="0">
                <a:sym typeface="SimSun" pitchFamily="2" charset="-122"/>
              </a:rPr>
              <a:t>Laboratuvar</a:t>
            </a:r>
            <a:r>
              <a:rPr lang="tr-TR" altLang="zh-CN" sz="2400" b="1" dirty="0" smtClean="0">
                <a:sym typeface="SimSun" pitchFamily="2" charset="-122"/>
              </a:rPr>
              <a:t> Bulguları</a:t>
            </a:r>
            <a:endParaRPr lang="zh-CN" altLang="en-US" sz="2400" b="1" dirty="0">
              <a:sym typeface="SimSun" pitchFamily="2" charset="-122"/>
            </a:endParaRPr>
          </a:p>
        </p:txBody>
      </p:sp>
      <p:pic>
        <p:nvPicPr>
          <p:cNvPr id="8" name="7 Resim"/>
          <p:cNvPicPr/>
          <p:nvPr/>
        </p:nvPicPr>
        <p:blipFill>
          <a:blip r:embed="rId3"/>
          <a:srcRect l="17530" t="2941" r="14998"/>
          <a:stretch>
            <a:fillRect/>
          </a:stretch>
        </p:blipFill>
        <p:spPr bwMode="auto">
          <a:xfrm>
            <a:off x="0" y="1421273"/>
            <a:ext cx="3886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/>
          <p:cNvPicPr/>
          <p:nvPr/>
        </p:nvPicPr>
        <p:blipFill>
          <a:blip r:embed="rId4"/>
          <a:srcRect l="15711" t="3824" r="17312"/>
          <a:stretch>
            <a:fillRect/>
          </a:stretch>
        </p:blipFill>
        <p:spPr bwMode="auto">
          <a:xfrm>
            <a:off x="3910818" y="2757925"/>
            <a:ext cx="4093699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Resim"/>
          <p:cNvPicPr/>
          <p:nvPr/>
        </p:nvPicPr>
        <p:blipFill>
          <a:blip r:embed="rId5"/>
          <a:srcRect l="13561" r="14337" b="5245"/>
          <a:stretch>
            <a:fillRect/>
          </a:stretch>
        </p:blipFill>
        <p:spPr bwMode="auto">
          <a:xfrm>
            <a:off x="8018585" y="3953022"/>
            <a:ext cx="3723248" cy="290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900331" y="1420837"/>
            <a:ext cx="110994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pl-PL" b="1" dirty="0" smtClean="0"/>
              <a:t>Klasik OD Tip -1 vWh</a:t>
            </a:r>
            <a:r>
              <a:rPr lang="pl-PL" b="1" dirty="0" smtClean="0"/>
              <a:t>:</a:t>
            </a:r>
            <a:endParaRPr lang="tr-TR" b="1" dirty="0" smtClean="0"/>
          </a:p>
          <a:p>
            <a:endParaRPr lang="tr-TR" dirty="0" smtClean="0"/>
          </a:p>
          <a:p>
            <a:r>
              <a:rPr lang="tr-TR" dirty="0" smtClean="0"/>
              <a:t>Klinik</a:t>
            </a:r>
            <a:r>
              <a:rPr lang="tr-TR" dirty="0" smtClean="0"/>
              <a:t>: Orta şiddette </a:t>
            </a:r>
            <a:r>
              <a:rPr lang="tr-TR" dirty="0" err="1" smtClean="0"/>
              <a:t>mukozal</a:t>
            </a:r>
            <a:r>
              <a:rPr lang="tr-TR" dirty="0" smtClean="0"/>
              <a:t> kanamalar </a:t>
            </a:r>
          </a:p>
          <a:p>
            <a:r>
              <a:rPr lang="tr-TR" dirty="0" err="1" smtClean="0"/>
              <a:t>vWf</a:t>
            </a:r>
            <a:r>
              <a:rPr lang="tr-TR" dirty="0" smtClean="0"/>
              <a:t> </a:t>
            </a:r>
            <a:r>
              <a:rPr lang="tr-TR" dirty="0" smtClean="0"/>
              <a:t>: &lt; % 30 </a:t>
            </a:r>
          </a:p>
          <a:p>
            <a:r>
              <a:rPr lang="tr-TR" dirty="0" err="1" smtClean="0"/>
              <a:t>Rco</a:t>
            </a:r>
            <a:r>
              <a:rPr lang="tr-TR" dirty="0" smtClean="0"/>
              <a:t> </a:t>
            </a:r>
            <a:r>
              <a:rPr lang="tr-TR" dirty="0" smtClean="0"/>
              <a:t>: &lt; % 30 </a:t>
            </a:r>
          </a:p>
          <a:p>
            <a:r>
              <a:rPr lang="tr-TR" dirty="0" smtClean="0"/>
              <a:t>FVIII</a:t>
            </a:r>
            <a:r>
              <a:rPr lang="tr-TR" dirty="0" smtClean="0"/>
              <a:t>: % 30-40 </a:t>
            </a:r>
          </a:p>
          <a:p>
            <a:r>
              <a:rPr lang="tr-TR" dirty="0" err="1" smtClean="0"/>
              <a:t>Rco</a:t>
            </a:r>
            <a:r>
              <a:rPr lang="tr-TR" dirty="0" smtClean="0"/>
              <a:t>:</a:t>
            </a:r>
            <a:r>
              <a:rPr lang="tr-TR" dirty="0" err="1" smtClean="0"/>
              <a:t>vWf</a:t>
            </a:r>
            <a:r>
              <a:rPr lang="tr-TR" dirty="0" smtClean="0"/>
              <a:t> </a:t>
            </a:r>
            <a:r>
              <a:rPr lang="tr-TR" dirty="0" smtClean="0"/>
              <a:t>&gt;0.7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vWf</a:t>
            </a:r>
            <a:r>
              <a:rPr lang="tr-TR" dirty="0" smtClean="0"/>
              <a:t> </a:t>
            </a:r>
            <a:r>
              <a:rPr lang="tr-TR" dirty="0" smtClean="0"/>
              <a:t>geninde mutasyon : % 75-80 olguda + </a:t>
            </a:r>
          </a:p>
          <a:p>
            <a:r>
              <a:rPr lang="tr-TR" dirty="0" smtClean="0"/>
              <a:t>Aile </a:t>
            </a:r>
            <a:r>
              <a:rPr lang="tr-TR" dirty="0" smtClean="0"/>
              <a:t>içinde genetik bağlantı %70 olguda + 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Tanıda </a:t>
            </a:r>
            <a:r>
              <a:rPr lang="tr-TR" dirty="0" smtClean="0"/>
              <a:t>şüphe yok. </a:t>
            </a:r>
          </a:p>
          <a:p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5170" y="430795"/>
            <a:ext cx="4269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Tip-1 </a:t>
            </a:r>
            <a:r>
              <a:rPr lang="tr-TR" sz="2400" b="1" dirty="0" err="1" smtClean="0"/>
              <a:t>vWh</a:t>
            </a:r>
            <a:r>
              <a:rPr lang="tr-TR" sz="2400" b="1" dirty="0" smtClean="0"/>
              <a:t>: </a:t>
            </a:r>
            <a:r>
              <a:rPr lang="tr-TR" sz="2400" b="1" dirty="0" smtClean="0"/>
              <a:t>Klasik/Hafif /</a:t>
            </a:r>
            <a:r>
              <a:rPr lang="tr-TR" sz="2400" b="1" dirty="0" smtClean="0"/>
              <a:t>Ş</a:t>
            </a:r>
            <a:r>
              <a:rPr lang="tr-TR" sz="2400" b="1" dirty="0" smtClean="0"/>
              <a:t>üpheli</a:t>
            </a:r>
            <a:endParaRPr lang="zh-CN" altLang="en-US" sz="2400" b="1" dirty="0">
              <a:sym typeface="SimSun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900331" y="1420837"/>
            <a:ext cx="110994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b="1" dirty="0" smtClean="0"/>
              <a:t>Hafif Tip-1 </a:t>
            </a:r>
            <a:r>
              <a:rPr lang="tr-TR" b="1" dirty="0" err="1" smtClean="0"/>
              <a:t>vWh</a:t>
            </a:r>
            <a:r>
              <a:rPr lang="tr-TR" b="1" dirty="0" smtClean="0"/>
              <a:t> </a:t>
            </a:r>
            <a:r>
              <a:rPr lang="tr-TR" b="1" dirty="0" smtClean="0"/>
              <a:t>:</a:t>
            </a:r>
            <a:endParaRPr lang="tr-TR" b="1" dirty="0" smtClean="0"/>
          </a:p>
          <a:p>
            <a:r>
              <a:rPr lang="tr-TR" dirty="0" smtClean="0"/>
              <a:t>Kanama </a:t>
            </a:r>
            <a:r>
              <a:rPr lang="tr-TR" dirty="0" smtClean="0"/>
              <a:t>semptomları hafif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vWf</a:t>
            </a:r>
            <a:r>
              <a:rPr lang="tr-TR" dirty="0" smtClean="0"/>
              <a:t> </a:t>
            </a:r>
            <a:r>
              <a:rPr lang="tr-TR" dirty="0" smtClean="0"/>
              <a:t>düzeyi : %30-50 </a:t>
            </a:r>
          </a:p>
          <a:p>
            <a:r>
              <a:rPr lang="tr-TR" dirty="0" err="1" smtClean="0"/>
              <a:t>Rco</a:t>
            </a:r>
            <a:r>
              <a:rPr lang="tr-TR" dirty="0" smtClean="0"/>
              <a:t>:</a:t>
            </a:r>
            <a:r>
              <a:rPr lang="tr-TR" dirty="0" err="1" smtClean="0"/>
              <a:t>vWf</a:t>
            </a:r>
            <a:r>
              <a:rPr lang="tr-TR" dirty="0" smtClean="0"/>
              <a:t> </a:t>
            </a:r>
            <a:r>
              <a:rPr lang="tr-TR" dirty="0" smtClean="0"/>
              <a:t>&gt;0.6 </a:t>
            </a:r>
          </a:p>
          <a:p>
            <a:r>
              <a:rPr lang="tr-TR" dirty="0" err="1" smtClean="0"/>
              <a:t>Multimerik</a:t>
            </a:r>
            <a:r>
              <a:rPr lang="tr-TR" dirty="0" smtClean="0"/>
              <a:t> </a:t>
            </a:r>
            <a:r>
              <a:rPr lang="tr-TR" dirty="0" smtClean="0"/>
              <a:t>yapı: normal </a:t>
            </a:r>
          </a:p>
          <a:p>
            <a:r>
              <a:rPr lang="tr-TR" dirty="0" smtClean="0"/>
              <a:t>Mutasyon </a:t>
            </a:r>
            <a:r>
              <a:rPr lang="tr-TR" dirty="0" smtClean="0"/>
              <a:t>sıklığı %55-60 </a:t>
            </a:r>
          </a:p>
          <a:p>
            <a:r>
              <a:rPr lang="tr-TR" dirty="0" smtClean="0"/>
              <a:t>Genetik </a:t>
            </a:r>
            <a:r>
              <a:rPr lang="tr-TR" dirty="0" smtClean="0"/>
              <a:t>bağlantı %50 </a:t>
            </a:r>
            <a:endParaRPr lang="tr-TR" dirty="0" smtClean="0"/>
          </a:p>
          <a:p>
            <a:endParaRPr lang="tr-TR" dirty="0" smtClean="0"/>
          </a:p>
          <a:p>
            <a:r>
              <a:rPr lang="tr-TR" b="1" dirty="0" smtClean="0"/>
              <a:t>Mutasyon + hafif </a:t>
            </a:r>
            <a:r>
              <a:rPr lang="tr-TR" b="1" dirty="0" err="1" smtClean="0"/>
              <a:t>vwh</a:t>
            </a:r>
            <a:r>
              <a:rPr lang="tr-TR" b="1" dirty="0" smtClean="0"/>
              <a:t> olgularının %50 sinde ailede genetik bağlantı gösterilebilir; bunlar hafif tip-1 olarak tanımlanır </a:t>
            </a:r>
            <a:endParaRPr lang="tr-TR" b="1" dirty="0" smtClean="0"/>
          </a:p>
        </p:txBody>
      </p:sp>
      <p:sp>
        <p:nvSpPr>
          <p:cNvPr id="9" name="8 Dikdörtgen"/>
          <p:cNvSpPr/>
          <p:nvPr/>
        </p:nvSpPr>
        <p:spPr>
          <a:xfrm>
            <a:off x="1045170" y="430795"/>
            <a:ext cx="4269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Tip-1 </a:t>
            </a:r>
            <a:r>
              <a:rPr lang="tr-TR" sz="2400" b="1" dirty="0" err="1" smtClean="0"/>
              <a:t>vWh</a:t>
            </a:r>
            <a:r>
              <a:rPr lang="tr-TR" sz="2400" b="1" dirty="0" smtClean="0"/>
              <a:t>: </a:t>
            </a:r>
            <a:r>
              <a:rPr lang="tr-TR" sz="2400" b="1" dirty="0" smtClean="0"/>
              <a:t>Klasik/Hafif /</a:t>
            </a:r>
            <a:r>
              <a:rPr lang="tr-TR" sz="2400" b="1" dirty="0" smtClean="0"/>
              <a:t>Ş</a:t>
            </a:r>
            <a:r>
              <a:rPr lang="tr-TR" sz="2400" b="1" dirty="0" smtClean="0"/>
              <a:t>üpheli</a:t>
            </a:r>
            <a:endParaRPr lang="zh-CN" altLang="en-US" sz="2400" b="1" dirty="0">
              <a:sym typeface="SimSun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900331" y="1420837"/>
            <a:ext cx="11099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b="1" dirty="0" smtClean="0"/>
              <a:t>Şüpheli tip-1 </a:t>
            </a:r>
            <a:r>
              <a:rPr lang="tr-TR" b="1" dirty="0" err="1" smtClean="0"/>
              <a:t>vWh</a:t>
            </a:r>
            <a:r>
              <a:rPr lang="tr-TR" b="1" dirty="0" smtClean="0"/>
              <a:t> </a:t>
            </a:r>
            <a:r>
              <a:rPr lang="tr-TR" b="1" dirty="0" smtClean="0"/>
              <a:t>:</a:t>
            </a:r>
          </a:p>
          <a:p>
            <a:endParaRPr lang="tr-TR" b="1" dirty="0" smtClean="0"/>
          </a:p>
          <a:p>
            <a:r>
              <a:rPr lang="tr-TR" dirty="0" smtClean="0"/>
              <a:t>•</a:t>
            </a:r>
            <a:r>
              <a:rPr lang="tr-TR" dirty="0" err="1" smtClean="0"/>
              <a:t>vWf</a:t>
            </a:r>
            <a:r>
              <a:rPr lang="tr-TR" dirty="0" smtClean="0"/>
              <a:t> &gt; %40 -50 </a:t>
            </a:r>
          </a:p>
          <a:p>
            <a:r>
              <a:rPr lang="tr-TR" dirty="0" smtClean="0"/>
              <a:t>•</a:t>
            </a:r>
            <a:r>
              <a:rPr lang="tr-TR" dirty="0" err="1" smtClean="0"/>
              <a:t>Vwf</a:t>
            </a:r>
            <a:r>
              <a:rPr lang="tr-TR" dirty="0" smtClean="0"/>
              <a:t> geninde mutasyon yok </a:t>
            </a:r>
          </a:p>
          <a:p>
            <a:r>
              <a:rPr lang="tr-TR" dirty="0" smtClean="0"/>
              <a:t>•ailede gen bağlantısı var/yok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vWf</a:t>
            </a:r>
            <a:r>
              <a:rPr lang="tr-TR" dirty="0" smtClean="0"/>
              <a:t> düşüklüğü </a:t>
            </a:r>
            <a:r>
              <a:rPr lang="tr-TR" dirty="0" smtClean="0"/>
              <a:t>kan </a:t>
            </a:r>
            <a:r>
              <a:rPr lang="tr-TR" dirty="0" smtClean="0"/>
              <a:t>grubuna veya diğer gen </a:t>
            </a:r>
            <a:r>
              <a:rPr lang="tr-TR" dirty="0" err="1" smtClean="0"/>
              <a:t>lokusları</a:t>
            </a:r>
            <a:r>
              <a:rPr lang="tr-TR" dirty="0" smtClean="0"/>
              <a:t> ile ilgili olabilir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045170" y="430795"/>
            <a:ext cx="4269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Tip-1 </a:t>
            </a:r>
            <a:r>
              <a:rPr lang="tr-TR" sz="2400" b="1" dirty="0" err="1" smtClean="0"/>
              <a:t>vWh</a:t>
            </a:r>
            <a:r>
              <a:rPr lang="tr-TR" sz="2400" b="1" dirty="0" smtClean="0"/>
              <a:t>: </a:t>
            </a:r>
            <a:r>
              <a:rPr lang="tr-TR" sz="2400" b="1" dirty="0" smtClean="0"/>
              <a:t>Klasik/Hafif /</a:t>
            </a:r>
            <a:r>
              <a:rPr lang="tr-TR" sz="2400" b="1" dirty="0" smtClean="0"/>
              <a:t>Ş</a:t>
            </a:r>
            <a:r>
              <a:rPr lang="tr-TR" sz="2400" b="1" dirty="0" smtClean="0"/>
              <a:t>üpheli</a:t>
            </a:r>
            <a:endParaRPr lang="zh-CN" altLang="en-US" sz="2400" b="1" dirty="0">
              <a:sym typeface="SimSun" pitchFamily="2" charset="-122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7238" y="4107767"/>
            <a:ext cx="4811150" cy="234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858129" y="2658795"/>
            <a:ext cx="11099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–</a:t>
            </a:r>
            <a:r>
              <a:rPr lang="tr-TR" b="1" dirty="0" err="1" smtClean="0"/>
              <a:t>vWh</a:t>
            </a:r>
            <a:r>
              <a:rPr lang="tr-TR" b="1" dirty="0" smtClean="0"/>
              <a:t> tanısı için testler 1-2 ay ara ile en az 2 kez yapılmış olmalı. </a:t>
            </a:r>
          </a:p>
          <a:p>
            <a:r>
              <a:rPr lang="tr-TR" dirty="0" smtClean="0"/>
              <a:t>–</a:t>
            </a:r>
            <a:r>
              <a:rPr lang="tr-TR" b="1" dirty="0" smtClean="0"/>
              <a:t>Test sırasında </a:t>
            </a:r>
            <a:r>
              <a:rPr lang="tr-TR" b="1" dirty="0" err="1" smtClean="0"/>
              <a:t>vWf</a:t>
            </a:r>
            <a:r>
              <a:rPr lang="tr-TR" b="1" dirty="0" smtClean="0"/>
              <a:t> düzeyini etkileyebilecek nedenler gözden geçirilmeli </a:t>
            </a:r>
          </a:p>
          <a:p>
            <a:r>
              <a:rPr lang="tr-TR" dirty="0" smtClean="0"/>
              <a:t>–</a:t>
            </a:r>
            <a:r>
              <a:rPr lang="tr-TR" b="1" dirty="0" smtClean="0"/>
              <a:t>Kan alma öncesinde 15-20 dakika istirahat ve çocuksa sakinleşmesi sağlanmalı. </a:t>
            </a:r>
          </a:p>
          <a:p>
            <a:r>
              <a:rPr lang="tr-TR" dirty="0" smtClean="0"/>
              <a:t>–</a:t>
            </a:r>
            <a:r>
              <a:rPr lang="tr-TR" b="1" dirty="0" smtClean="0"/>
              <a:t>Tanı için kan grubu dikkate alınmalı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045170" y="430795"/>
            <a:ext cx="98201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err="1" smtClean="0"/>
              <a:t>vWf</a:t>
            </a:r>
            <a:r>
              <a:rPr lang="tr-TR" sz="2400" dirty="0" smtClean="0"/>
              <a:t> düzeyi egzersiz, </a:t>
            </a:r>
            <a:r>
              <a:rPr lang="tr-TR" sz="2400" dirty="0" err="1" smtClean="0"/>
              <a:t>stress</a:t>
            </a:r>
            <a:r>
              <a:rPr lang="tr-TR" sz="2400" dirty="0" smtClean="0"/>
              <a:t>, </a:t>
            </a:r>
            <a:r>
              <a:rPr lang="tr-TR" sz="2400" dirty="0" err="1" smtClean="0"/>
              <a:t>infeksiyon</a:t>
            </a:r>
            <a:r>
              <a:rPr lang="tr-TR" sz="2400" dirty="0" smtClean="0"/>
              <a:t>, </a:t>
            </a:r>
            <a:r>
              <a:rPr lang="tr-TR" sz="2400" dirty="0" err="1" smtClean="0"/>
              <a:t>enflamasyon</a:t>
            </a:r>
            <a:r>
              <a:rPr lang="tr-TR" sz="2400" dirty="0" smtClean="0"/>
              <a:t> ,gebelik, aşırı </a:t>
            </a:r>
            <a:r>
              <a:rPr lang="tr-TR" sz="2400" dirty="0" err="1" smtClean="0"/>
              <a:t>venoz</a:t>
            </a:r>
            <a:r>
              <a:rPr lang="tr-TR" sz="2400" dirty="0" smtClean="0"/>
              <a:t> </a:t>
            </a:r>
            <a:r>
              <a:rPr lang="tr-TR" sz="2400" dirty="0" err="1" smtClean="0"/>
              <a:t>staz</a:t>
            </a:r>
            <a:r>
              <a:rPr lang="tr-TR" sz="2400" dirty="0" smtClean="0"/>
              <a:t>, </a:t>
            </a:r>
            <a:endParaRPr lang="tr-TR" sz="2400" dirty="0" smtClean="0"/>
          </a:p>
          <a:p>
            <a:r>
              <a:rPr lang="tr-TR" sz="2400" dirty="0" err="1" smtClean="0"/>
              <a:t>menstruasyon</a:t>
            </a:r>
            <a:r>
              <a:rPr lang="tr-TR" sz="2400" dirty="0" smtClean="0"/>
              <a:t>, </a:t>
            </a:r>
            <a:r>
              <a:rPr lang="tr-TR" sz="2400" dirty="0" err="1" smtClean="0"/>
              <a:t>steroid</a:t>
            </a:r>
            <a:r>
              <a:rPr lang="tr-TR" sz="2400" dirty="0" smtClean="0"/>
              <a:t>, ve </a:t>
            </a:r>
            <a:r>
              <a:rPr lang="tr-TR" sz="2400" dirty="0" err="1" smtClean="0"/>
              <a:t>estrogen</a:t>
            </a:r>
            <a:r>
              <a:rPr lang="tr-TR" sz="2400" dirty="0" smtClean="0"/>
              <a:t> tedavileri ile artar. </a:t>
            </a:r>
          </a:p>
          <a:p>
            <a:endParaRPr lang="zh-CN" altLang="en-US" sz="2400" b="1" dirty="0">
              <a:sym typeface="SimSun" pitchFamily="2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12302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303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2292" name="矩形 23"/>
          <p:cNvSpPr>
            <a:spLocks noChangeArrowheads="1"/>
          </p:cNvSpPr>
          <p:nvPr/>
        </p:nvSpPr>
        <p:spPr bwMode="auto">
          <a:xfrm>
            <a:off x="858838" y="425450"/>
            <a:ext cx="4050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Von</a:t>
            </a:r>
            <a:r>
              <a:rPr lang="tr-TR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tr-TR" altLang="zh-CN" sz="24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Willebrand</a:t>
            </a:r>
            <a:r>
              <a:rPr lang="tr-TR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Hastalığı</a:t>
            </a:r>
            <a:endParaRPr lang="zh-CN" altLang="en-US" sz="2400" b="1" dirty="0"/>
          </a:p>
        </p:txBody>
      </p:sp>
      <p:sp>
        <p:nvSpPr>
          <p:cNvPr id="27650" name="AutoShape 2" descr="VON WILLEBRAND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3" name="AutoShape 5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5" name="AutoShape 7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1026942" y="1392702"/>
            <a:ext cx="10030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/>
              <a:t>vWf</a:t>
            </a:r>
            <a:r>
              <a:rPr lang="tr-TR" sz="2800" dirty="0" smtClean="0"/>
              <a:t>;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P</a:t>
            </a:r>
            <a:r>
              <a:rPr lang="tr-TR" sz="2800" dirty="0" err="1" smtClean="0"/>
              <a:t>lateletlerin</a:t>
            </a:r>
            <a:r>
              <a:rPr lang="tr-TR" sz="2800" dirty="0" smtClean="0"/>
              <a:t> </a:t>
            </a:r>
            <a:r>
              <a:rPr lang="tr-TR" sz="2800" dirty="0" err="1" smtClean="0"/>
              <a:t>endotel</a:t>
            </a:r>
            <a:r>
              <a:rPr lang="tr-TR" sz="2800" dirty="0" smtClean="0"/>
              <a:t> altı dokuya </a:t>
            </a:r>
            <a:r>
              <a:rPr lang="tr-TR" sz="2800" dirty="0" err="1" smtClean="0"/>
              <a:t>adezyonununu</a:t>
            </a:r>
            <a:r>
              <a:rPr lang="tr-TR" sz="2800" dirty="0" smtClean="0"/>
              <a:t> ve </a:t>
            </a:r>
            <a:r>
              <a:rPr lang="tr-TR" sz="2800" dirty="0" err="1" smtClean="0"/>
              <a:t>trombüs</a:t>
            </a:r>
            <a:r>
              <a:rPr lang="tr-TR" sz="2800" dirty="0" smtClean="0"/>
              <a:t> </a:t>
            </a:r>
            <a:r>
              <a:rPr lang="tr-TR" sz="2800" dirty="0" smtClean="0"/>
              <a:t>oluşturmasını sağlayan, ayrıca faktör VIII için taşıyıcı görevi yapan bir proteindir. </a:t>
            </a:r>
            <a:r>
              <a:rPr lang="tr-TR" sz="2800" dirty="0" err="1" smtClean="0"/>
              <a:t>vWh’da</a:t>
            </a:r>
            <a:r>
              <a:rPr lang="tr-TR" sz="2800" dirty="0" smtClean="0"/>
              <a:t> </a:t>
            </a:r>
            <a:r>
              <a:rPr lang="tr-TR" sz="2800" dirty="0" smtClean="0"/>
              <a:t>yara yerinde </a:t>
            </a:r>
            <a:r>
              <a:rPr lang="tr-TR" sz="2800" dirty="0" err="1" smtClean="0"/>
              <a:t>trombüs</a:t>
            </a:r>
            <a:r>
              <a:rPr lang="tr-TR" sz="2800" dirty="0" smtClean="0"/>
              <a:t> </a:t>
            </a:r>
            <a:r>
              <a:rPr lang="tr-TR" sz="2800" dirty="0" smtClean="0"/>
              <a:t>oluşamadığından, deride ve </a:t>
            </a:r>
            <a:r>
              <a:rPr lang="tr-TR" sz="2800" dirty="0" err="1" smtClean="0"/>
              <a:t>mukozal</a:t>
            </a:r>
            <a:r>
              <a:rPr lang="tr-TR" sz="2800" dirty="0" smtClean="0"/>
              <a:t> yüzeylerde </a:t>
            </a:r>
            <a:r>
              <a:rPr lang="tr-TR" sz="2800" dirty="0" err="1" smtClean="0"/>
              <a:t>minor</a:t>
            </a:r>
            <a:r>
              <a:rPr lang="tr-TR" sz="2800" dirty="0" smtClean="0"/>
              <a:t> travmalarla kanamalar olur.</a:t>
            </a:r>
            <a:endParaRPr lang="tr-TR" sz="2800" dirty="0"/>
          </a:p>
        </p:txBody>
      </p:sp>
    </p:spTree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9249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250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9220" name="矩形 23"/>
          <p:cNvSpPr>
            <a:spLocks noChangeArrowheads="1"/>
          </p:cNvSpPr>
          <p:nvPr/>
        </p:nvSpPr>
        <p:spPr bwMode="auto">
          <a:xfrm>
            <a:off x="858838" y="425450"/>
            <a:ext cx="5654504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tr-TR" sz="2400" b="1" dirty="0" smtClean="0"/>
              <a:t>ÇÖZÜM </a:t>
            </a:r>
            <a:r>
              <a:rPr lang="tr-TR" sz="2400" b="1" dirty="0" smtClean="0"/>
              <a:t>ÖNERİLERİ? </a:t>
            </a:r>
            <a:r>
              <a:rPr lang="tr-TR" sz="2400" b="1" dirty="0" smtClean="0"/>
              <a:t> </a:t>
            </a:r>
            <a:endParaRPr lang="tr-TR" sz="2400" b="1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3" name="组合 6"/>
          <p:cNvGrpSpPr>
            <a:grpSpLocks/>
          </p:cNvGrpSpPr>
          <p:nvPr/>
        </p:nvGrpSpPr>
        <p:grpSpPr bwMode="auto">
          <a:xfrm>
            <a:off x="1136650" y="1976438"/>
            <a:ext cx="2286000" cy="3657600"/>
            <a:chOff x="0" y="0"/>
            <a:chExt cx="2286000" cy="3657600"/>
          </a:xfrm>
        </p:grpSpPr>
        <p:sp>
          <p:nvSpPr>
            <p:cNvPr id="9243" name="矩形 7"/>
            <p:cNvSpPr>
              <a:spLocks noChangeArrowheads="1"/>
            </p:cNvSpPr>
            <p:nvPr/>
          </p:nvSpPr>
          <p:spPr bwMode="auto">
            <a:xfrm>
              <a:off x="0" y="0"/>
              <a:ext cx="2286000" cy="3657600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245" name="TextBox 11"/>
            <p:cNvSpPr txBox="1">
              <a:spLocks noChangeArrowheads="1"/>
            </p:cNvSpPr>
            <p:nvPr/>
          </p:nvSpPr>
          <p:spPr bwMode="auto">
            <a:xfrm>
              <a:off x="80935" y="54396"/>
              <a:ext cx="2048256" cy="2672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tr-TR" sz="1400" dirty="0" smtClean="0"/>
            </a:p>
            <a:p>
              <a:endParaRPr lang="tr-TR" sz="1400" dirty="0" smtClean="0"/>
            </a:p>
            <a:p>
              <a:r>
                <a:rPr lang="tr-TR" sz="1400" b="1" u="sng" dirty="0" smtClean="0"/>
                <a:t>1.Tanı kriterleri saptamak: </a:t>
              </a:r>
            </a:p>
            <a:p>
              <a:pPr>
                <a:buNone/>
              </a:pPr>
              <a:r>
                <a:rPr lang="tr-TR" sz="1400" dirty="0" smtClean="0"/>
                <a:t> </a:t>
              </a:r>
              <a:r>
                <a:rPr lang="tr-TR" sz="1400" dirty="0" smtClean="0"/>
                <a:t>≥2 ciddi kanama semptomu + </a:t>
              </a:r>
            </a:p>
            <a:p>
              <a:pPr>
                <a:buNone/>
              </a:pPr>
              <a:r>
                <a:rPr lang="tr-TR" sz="1400" dirty="0" err="1" smtClean="0"/>
                <a:t>vWf</a:t>
              </a:r>
              <a:r>
                <a:rPr lang="tr-TR" sz="1400" dirty="0" smtClean="0"/>
                <a:t> </a:t>
              </a:r>
              <a:r>
                <a:rPr lang="tr-TR" sz="1400" dirty="0" smtClean="0"/>
                <a:t>ve veya </a:t>
              </a:r>
              <a:r>
                <a:rPr lang="tr-TR" sz="1400" dirty="0" err="1" smtClean="0"/>
                <a:t>Rco</a:t>
              </a:r>
              <a:r>
                <a:rPr lang="tr-TR" sz="1400" dirty="0" smtClean="0"/>
                <a:t> ≥2 kez düşük </a:t>
              </a:r>
            </a:p>
            <a:p>
              <a:pPr>
                <a:buNone/>
              </a:pPr>
              <a:r>
                <a:rPr lang="tr-TR" sz="1400" dirty="0" smtClean="0"/>
                <a:t> </a:t>
              </a:r>
              <a:r>
                <a:rPr lang="tr-TR" sz="1400" dirty="0" smtClean="0"/>
                <a:t>ailede ≥ 1 </a:t>
              </a:r>
              <a:r>
                <a:rPr lang="tr-TR" sz="1400" dirty="0" err="1" smtClean="0"/>
                <a:t>vWh</a:t>
              </a:r>
              <a:r>
                <a:rPr lang="tr-TR" sz="1400" dirty="0" smtClean="0"/>
                <a:t> </a:t>
              </a:r>
              <a:r>
                <a:rPr lang="tr-TR" sz="1400" dirty="0" err="1" smtClean="0"/>
                <a:t>lı</a:t>
              </a:r>
              <a:r>
                <a:rPr lang="tr-TR" sz="1400" dirty="0" smtClean="0"/>
                <a:t> yakın akraba + </a:t>
              </a:r>
            </a:p>
          </p:txBody>
        </p:sp>
      </p:grpSp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3684588" y="1976438"/>
            <a:ext cx="2286000" cy="3657600"/>
            <a:chOff x="0" y="0"/>
            <a:chExt cx="2286000" cy="3657600"/>
          </a:xfrm>
        </p:grpSpPr>
        <p:sp>
          <p:nvSpPr>
            <p:cNvPr id="9237" name="矩形 14"/>
            <p:cNvSpPr>
              <a:spLocks noChangeArrowheads="1"/>
            </p:cNvSpPr>
            <p:nvPr/>
          </p:nvSpPr>
          <p:spPr bwMode="auto">
            <a:xfrm>
              <a:off x="0" y="0"/>
              <a:ext cx="2286000" cy="3657600"/>
            </a:xfrm>
            <a:prstGeom prst="rect">
              <a:avLst/>
            </a:prstGeom>
            <a:solidFill>
              <a:srgbClr val="D9D9D9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9" name="TextBox 11"/>
            <p:cNvSpPr txBox="1">
              <a:spLocks noChangeArrowheads="1"/>
            </p:cNvSpPr>
            <p:nvPr/>
          </p:nvSpPr>
          <p:spPr bwMode="auto">
            <a:xfrm>
              <a:off x="120671" y="743713"/>
              <a:ext cx="2048256" cy="867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tr-TR" sz="1400" b="1" u="sng" dirty="0" smtClean="0"/>
                <a:t>2.Alternatif </a:t>
              </a:r>
              <a:r>
                <a:rPr lang="tr-TR" sz="1400" b="1" u="sng" dirty="0" smtClean="0"/>
                <a:t>görüş: </a:t>
              </a:r>
              <a:r>
                <a:rPr lang="tr-TR" sz="1400" dirty="0" smtClean="0"/>
                <a:t>“</a:t>
              </a:r>
              <a:r>
                <a:rPr lang="tr-TR" sz="1400" i="1" dirty="0" err="1" smtClean="0"/>
                <a:t>Bleeder</a:t>
              </a:r>
              <a:r>
                <a:rPr lang="tr-TR" sz="1400" i="1" dirty="0" smtClean="0"/>
                <a:t> is </a:t>
              </a:r>
              <a:r>
                <a:rPr lang="tr-TR" sz="1400" i="1" dirty="0" err="1" smtClean="0"/>
                <a:t>bleeder</a:t>
              </a:r>
              <a:r>
                <a:rPr lang="tr-TR" sz="1400" i="1" dirty="0" smtClean="0"/>
                <a:t> ! ” aşırı kanama varsa hasta say ve tedavi et. </a:t>
              </a:r>
            </a:p>
          </p:txBody>
        </p:sp>
      </p:grpSp>
      <p:grpSp>
        <p:nvGrpSpPr>
          <p:cNvPr id="7" name="组合 27"/>
          <p:cNvGrpSpPr>
            <a:grpSpLocks/>
          </p:cNvGrpSpPr>
          <p:nvPr/>
        </p:nvGrpSpPr>
        <p:grpSpPr bwMode="auto">
          <a:xfrm>
            <a:off x="6232525" y="1976438"/>
            <a:ext cx="2286000" cy="3657600"/>
            <a:chOff x="0" y="0"/>
            <a:chExt cx="2286000" cy="3657600"/>
          </a:xfrm>
        </p:grpSpPr>
        <p:sp>
          <p:nvSpPr>
            <p:cNvPr id="9231" name="矩形 28"/>
            <p:cNvSpPr>
              <a:spLocks noChangeArrowheads="1"/>
            </p:cNvSpPr>
            <p:nvPr/>
          </p:nvSpPr>
          <p:spPr bwMode="auto">
            <a:xfrm>
              <a:off x="0" y="0"/>
              <a:ext cx="2286000" cy="3657600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233" name="TextBox 11"/>
            <p:cNvSpPr txBox="1">
              <a:spLocks noChangeArrowheads="1"/>
            </p:cNvSpPr>
            <p:nvPr/>
          </p:nvSpPr>
          <p:spPr bwMode="auto">
            <a:xfrm>
              <a:off x="152324" y="743712"/>
              <a:ext cx="2048256" cy="996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tr-TR" sz="1400" b="1" dirty="0" smtClean="0"/>
                <a:t> 3.Aşırı </a:t>
              </a:r>
              <a:r>
                <a:rPr lang="tr-TR" sz="1400" b="1" dirty="0" smtClean="0"/>
                <a:t>kanama / kanama riski var mı ? </a:t>
              </a:r>
            </a:p>
            <a:p>
              <a:r>
                <a:rPr lang="tr-TR" sz="1400" dirty="0" smtClean="0"/>
                <a:t>Kanama anketleri ile </a:t>
              </a:r>
              <a:r>
                <a:rPr lang="tr-TR" sz="1400" i="1" dirty="0" smtClean="0"/>
                <a:t>kanama skoru saptama 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9249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250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pic>
        <p:nvPicPr>
          <p:cNvPr id="35" name="34 Resim"/>
          <p:cNvPicPr/>
          <p:nvPr/>
        </p:nvPicPr>
        <p:blipFill>
          <a:blip r:embed="rId3"/>
          <a:srcRect l="15380" t="1471" r="12684" b="10543"/>
          <a:stretch>
            <a:fillRect/>
          </a:stretch>
        </p:blipFill>
        <p:spPr bwMode="auto">
          <a:xfrm>
            <a:off x="1589649" y="337625"/>
            <a:ext cx="8848579" cy="592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9249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250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7" name="16 Resim"/>
          <p:cNvPicPr/>
          <p:nvPr/>
        </p:nvPicPr>
        <p:blipFill>
          <a:blip r:embed="rId3"/>
          <a:srcRect l="15876" r="14007" b="10588"/>
          <a:stretch>
            <a:fillRect/>
          </a:stretch>
        </p:blipFill>
        <p:spPr bwMode="auto">
          <a:xfrm>
            <a:off x="2363372" y="759655"/>
            <a:ext cx="7413674" cy="520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占位符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814513"/>
            <a:ext cx="2643187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7" name="TextBox 35"/>
          <p:cNvSpPr txBox="1">
            <a:spLocks noChangeArrowheads="1"/>
          </p:cNvSpPr>
          <p:nvPr/>
        </p:nvSpPr>
        <p:spPr bwMode="auto">
          <a:xfrm>
            <a:off x="6207076" y="1792508"/>
            <a:ext cx="2950991" cy="336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tr-TR" sz="1400" dirty="0" smtClean="0"/>
          </a:p>
          <a:p>
            <a:endParaRPr lang="tr-TR" sz="1400" dirty="0" smtClean="0"/>
          </a:p>
          <a:p>
            <a:pPr>
              <a:buNone/>
            </a:pPr>
            <a:r>
              <a:rPr lang="tr-TR" sz="1800" b="1" dirty="0" err="1" smtClean="0"/>
              <a:t>Bowman</a:t>
            </a:r>
            <a:r>
              <a:rPr lang="tr-TR" sz="1800" b="1" dirty="0" smtClean="0"/>
              <a:t>- 2009: Kanama skoru </a:t>
            </a:r>
            <a:r>
              <a:rPr lang="tr-TR" sz="1800" dirty="0" smtClean="0"/>
              <a:t>&gt;2 iken negatif </a:t>
            </a:r>
            <a:r>
              <a:rPr lang="tr-TR" sz="1800" dirty="0" err="1" smtClean="0"/>
              <a:t>prediktif</a:t>
            </a:r>
            <a:r>
              <a:rPr lang="tr-TR" sz="1800" dirty="0" smtClean="0"/>
              <a:t> değeri %99; </a:t>
            </a:r>
            <a:r>
              <a:rPr lang="tr-TR" sz="1800" i="1" dirty="0" smtClean="0"/>
              <a:t>Normal ile </a:t>
            </a:r>
            <a:r>
              <a:rPr lang="tr-TR" sz="1800" i="1" dirty="0" err="1" smtClean="0"/>
              <a:t>vWh</a:t>
            </a:r>
            <a:r>
              <a:rPr lang="tr-TR" sz="1800" i="1" dirty="0" smtClean="0"/>
              <a:t> </a:t>
            </a:r>
            <a:r>
              <a:rPr lang="tr-TR" sz="1800" i="1" dirty="0" smtClean="0"/>
              <a:t>olasılığını ayırt ettiriyor</a:t>
            </a:r>
            <a:r>
              <a:rPr lang="tr-TR" sz="1800" i="1" dirty="0" smtClean="0"/>
              <a:t>. </a:t>
            </a:r>
          </a:p>
          <a:p>
            <a:pPr>
              <a:buNone/>
            </a:pPr>
            <a:r>
              <a:rPr lang="tr-TR" sz="1800" b="1" dirty="0" err="1" smtClean="0"/>
              <a:t>Biss</a:t>
            </a:r>
            <a:r>
              <a:rPr lang="tr-TR" sz="1800" b="1" dirty="0" smtClean="0"/>
              <a:t> </a:t>
            </a:r>
            <a:r>
              <a:rPr lang="tr-TR" sz="1800" b="1" dirty="0" smtClean="0"/>
              <a:t>-2010:kanama skoru: </a:t>
            </a:r>
          </a:p>
          <a:p>
            <a:pPr>
              <a:buNone/>
            </a:pPr>
            <a:r>
              <a:rPr lang="tr-TR" sz="1800" dirty="0" smtClean="0"/>
              <a:t> </a:t>
            </a:r>
            <a:r>
              <a:rPr lang="tr-TR" sz="1800" dirty="0" err="1" smtClean="0"/>
              <a:t>vWh</a:t>
            </a:r>
            <a:r>
              <a:rPr lang="tr-TR" sz="1800" dirty="0" smtClean="0"/>
              <a:t> </a:t>
            </a:r>
            <a:r>
              <a:rPr lang="tr-TR" sz="1800" dirty="0" err="1" smtClean="0"/>
              <a:t>lı</a:t>
            </a:r>
            <a:r>
              <a:rPr lang="tr-TR" sz="1800" dirty="0" smtClean="0"/>
              <a:t> çocuklarda : 7 (0-29) </a:t>
            </a:r>
          </a:p>
          <a:p>
            <a:pPr>
              <a:buNone/>
            </a:pPr>
            <a:r>
              <a:rPr lang="tr-TR" sz="1800" dirty="0" smtClean="0"/>
              <a:t> </a:t>
            </a:r>
            <a:r>
              <a:rPr lang="tr-TR" sz="1800" dirty="0" err="1" smtClean="0"/>
              <a:t>vWh</a:t>
            </a:r>
            <a:r>
              <a:rPr lang="tr-TR" sz="1800" dirty="0" smtClean="0"/>
              <a:t> olmayan akrabalarında : 0 (-1 ile 2 arası) </a:t>
            </a:r>
          </a:p>
        </p:txBody>
      </p:sp>
      <p:grpSp>
        <p:nvGrpSpPr>
          <p:cNvPr id="5138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Kanama Skoru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140" name="矩形 24"/>
          <p:cNvSpPr>
            <a:spLocks noChangeArrowheads="1"/>
          </p:cNvSpPr>
          <p:nvPr/>
        </p:nvSpPr>
        <p:spPr bwMode="auto">
          <a:xfrm>
            <a:off x="1433513" y="1814513"/>
            <a:ext cx="2643187" cy="3403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5" name="24 Resim"/>
          <p:cNvPicPr/>
          <p:nvPr/>
        </p:nvPicPr>
        <p:blipFill>
          <a:blip r:embed="rId4"/>
          <a:srcRect l="21830" t="18235" r="22602" b="5837"/>
          <a:stretch>
            <a:fillRect/>
          </a:stretch>
        </p:blipFill>
        <p:spPr bwMode="auto">
          <a:xfrm>
            <a:off x="1288367" y="1800665"/>
            <a:ext cx="3200400" cy="353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2" descr="VON WILLEBRAND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3" name="AutoShape 5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5" name="AutoShape 7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7948" y="335573"/>
            <a:ext cx="7537572" cy="247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335" y="3280628"/>
            <a:ext cx="6473703" cy="27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4284209" y="381907"/>
            <a:ext cx="3445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zh-CN" b="1" u="sng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vWh</a:t>
            </a:r>
            <a:r>
              <a:rPr lang="tr-TR" altLang="zh-CN" b="1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tr-TR" altLang="zh-CN" b="1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’</a:t>
            </a:r>
            <a:r>
              <a:rPr lang="tr-TR" altLang="zh-CN" b="1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 Tedavi</a:t>
            </a:r>
            <a:endParaRPr lang="zh-CN" altLang="en-US" b="1" u="sng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055077" y="1505243"/>
            <a:ext cx="99458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1.</a:t>
            </a:r>
            <a:r>
              <a:rPr lang="tr-TR" sz="2400" dirty="0" err="1" smtClean="0"/>
              <a:t>Antifibrinolitik</a:t>
            </a:r>
            <a:r>
              <a:rPr lang="tr-TR" sz="2400" dirty="0" smtClean="0"/>
              <a:t>(</a:t>
            </a:r>
            <a:r>
              <a:rPr lang="tr-TR" sz="2400" dirty="0" err="1" smtClean="0"/>
              <a:t>transamik</a:t>
            </a:r>
            <a:r>
              <a:rPr lang="tr-TR" sz="2400" dirty="0" smtClean="0"/>
              <a:t> asit )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2.DDAVP </a:t>
            </a:r>
            <a:r>
              <a:rPr lang="tr-TR" sz="2400" dirty="0" smtClean="0"/>
              <a:t>(</a:t>
            </a:r>
            <a:r>
              <a:rPr lang="tr-TR" sz="2400" dirty="0" err="1" smtClean="0"/>
              <a:t>desmopressin</a:t>
            </a:r>
            <a:r>
              <a:rPr lang="tr-TR" sz="2400" dirty="0" smtClean="0"/>
              <a:t>)</a:t>
            </a:r>
          </a:p>
          <a:p>
            <a:endParaRPr lang="tr-TR" sz="2400" dirty="0" smtClean="0"/>
          </a:p>
          <a:p>
            <a:r>
              <a:rPr lang="tr-TR" sz="2400" dirty="0" smtClean="0"/>
              <a:t>3.Kombine oral </a:t>
            </a:r>
            <a:r>
              <a:rPr lang="tr-TR" sz="2400" dirty="0" err="1" smtClean="0"/>
              <a:t>kontraseptifler</a:t>
            </a:r>
            <a:r>
              <a:rPr lang="tr-TR" sz="2400" dirty="0" smtClean="0"/>
              <a:t> (KOK</a:t>
            </a:r>
            <a:r>
              <a:rPr lang="tr-TR" sz="2400" dirty="0" smtClean="0"/>
              <a:t>)</a:t>
            </a:r>
          </a:p>
          <a:p>
            <a:r>
              <a:rPr lang="tr-TR" sz="2400" dirty="0" smtClean="0"/>
              <a:t> </a:t>
            </a:r>
            <a:endParaRPr lang="tr-TR" sz="2400" dirty="0" smtClean="0"/>
          </a:p>
          <a:p>
            <a:r>
              <a:rPr lang="tr-TR" sz="2400" dirty="0" smtClean="0"/>
              <a:t>4.YMA </a:t>
            </a:r>
            <a:r>
              <a:rPr lang="tr-TR" sz="2400" dirty="0" err="1" smtClean="0"/>
              <a:t>vWf</a:t>
            </a:r>
            <a:r>
              <a:rPr lang="tr-TR" sz="2400" dirty="0" smtClean="0"/>
              <a:t> /FVIII konsantreleri</a:t>
            </a:r>
          </a:p>
          <a:p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7" y="425450"/>
            <a:ext cx="60343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zh-CN" b="1" u="sng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Antifibrinolitikler</a:t>
            </a:r>
            <a:r>
              <a:rPr lang="tr-TR" altLang="zh-CN" b="1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tr-TR" altLang="zh-CN" b="1" u="sng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Transamin</a:t>
            </a:r>
            <a:r>
              <a:rPr lang="tr-TR" altLang="zh-CN" b="1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b="1" u="sng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055077" y="1505243"/>
            <a:ext cx="9945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b="1" dirty="0" smtClean="0"/>
              <a:t>Etki: oluşmakta olan pıhtıyı erimekten korur, oluşmuş olana etkisi yok </a:t>
            </a:r>
          </a:p>
          <a:p>
            <a:r>
              <a:rPr lang="tr-TR" b="1" dirty="0" smtClean="0"/>
              <a:t>Doz: 25 mg /kg X 3 / gün P 0; 10 mg/kg X3 / gün IV </a:t>
            </a:r>
            <a:endParaRPr lang="tr-TR" b="1" dirty="0" smtClean="0"/>
          </a:p>
          <a:p>
            <a:endParaRPr lang="tr-TR" b="1" dirty="0" smtClean="0"/>
          </a:p>
          <a:p>
            <a:r>
              <a:rPr lang="tr-TR" b="1" dirty="0" err="1" smtClean="0"/>
              <a:t>Endikasyonları</a:t>
            </a:r>
            <a:r>
              <a:rPr lang="tr-TR" b="1" dirty="0" smtClean="0"/>
              <a:t>: </a:t>
            </a:r>
          </a:p>
          <a:p>
            <a:r>
              <a:rPr lang="tr-TR" dirty="0" err="1" smtClean="0"/>
              <a:t>Menoraji</a:t>
            </a:r>
            <a:r>
              <a:rPr lang="tr-TR" dirty="0" smtClean="0"/>
              <a:t>: kanamanın 1. günü PO başla, 5-6 gün süre ile </a:t>
            </a:r>
          </a:p>
          <a:p>
            <a:r>
              <a:rPr lang="sv-SE" dirty="0" smtClean="0"/>
              <a:t>Oral </a:t>
            </a:r>
            <a:r>
              <a:rPr lang="sv-SE" dirty="0" smtClean="0"/>
              <a:t>kanamalar : %5 lik ampul ile 3-5 dakika gargara </a:t>
            </a:r>
          </a:p>
          <a:p>
            <a:r>
              <a:rPr lang="tr-TR" dirty="0" smtClean="0"/>
              <a:t>Diş </a:t>
            </a:r>
            <a:r>
              <a:rPr lang="tr-TR" dirty="0" smtClean="0"/>
              <a:t>çekimi: 12 saat önce PO başlanır ( işlem önce IV ver), 5-8 gün PO devam edilir. </a:t>
            </a:r>
          </a:p>
          <a:p>
            <a:r>
              <a:rPr lang="tr-TR" dirty="0" smtClean="0"/>
              <a:t>Burun </a:t>
            </a:r>
            <a:r>
              <a:rPr lang="tr-TR" dirty="0" smtClean="0"/>
              <a:t>kanaması : lokal, </a:t>
            </a:r>
            <a:r>
              <a:rPr lang="tr-TR" dirty="0" err="1" smtClean="0"/>
              <a:t>spongostan</a:t>
            </a:r>
            <a:r>
              <a:rPr lang="tr-TR" dirty="0" smtClean="0"/>
              <a:t> ile </a:t>
            </a:r>
          </a:p>
          <a:p>
            <a:r>
              <a:rPr lang="tr-TR" dirty="0" smtClean="0"/>
              <a:t>GIS </a:t>
            </a:r>
            <a:r>
              <a:rPr lang="tr-TR" dirty="0" smtClean="0"/>
              <a:t>kanamaları: PO </a:t>
            </a:r>
            <a:endParaRPr lang="tr-TR" dirty="0" smtClean="0"/>
          </a:p>
          <a:p>
            <a:endParaRPr lang="tr-TR" dirty="0" smtClean="0"/>
          </a:p>
          <a:p>
            <a:r>
              <a:rPr lang="tr-TR" b="1" dirty="0" err="1" smtClean="0"/>
              <a:t>Kontrendikasyon</a:t>
            </a:r>
            <a:r>
              <a:rPr lang="tr-TR" b="1" dirty="0" smtClean="0"/>
              <a:t>: </a:t>
            </a:r>
            <a:r>
              <a:rPr lang="tr-TR" dirty="0" err="1" smtClean="0"/>
              <a:t>tromboz</a:t>
            </a:r>
            <a:r>
              <a:rPr lang="tr-TR" dirty="0" smtClean="0"/>
              <a:t> öyküsü </a:t>
            </a:r>
            <a:r>
              <a:rPr lang="tr-TR" dirty="0" smtClean="0"/>
              <a:t>,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smtClean="0"/>
              <a:t>kanama </a:t>
            </a:r>
            <a:endParaRPr lang="tr-TR" dirty="0"/>
          </a:p>
        </p:txBody>
      </p:sp>
    </p:spTree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7" y="425450"/>
            <a:ext cx="60343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zh-CN" b="1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DDAVP(</a:t>
            </a:r>
            <a:r>
              <a:rPr lang="tr-TR" altLang="zh-CN" b="1" u="sng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Desmopressin</a:t>
            </a:r>
            <a:r>
              <a:rPr lang="tr-TR" altLang="zh-CN" b="1" u="sng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b="1" u="sng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055076" y="1505243"/>
            <a:ext cx="1031161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Tip-1 </a:t>
            </a:r>
            <a:r>
              <a:rPr lang="tr-TR" dirty="0" err="1" smtClean="0"/>
              <a:t>vWh</a:t>
            </a:r>
            <a:r>
              <a:rPr lang="tr-TR" dirty="0" smtClean="0"/>
              <a:t> olgularının çoğunda </a:t>
            </a:r>
            <a:r>
              <a:rPr lang="tr-TR" dirty="0" err="1" smtClean="0"/>
              <a:t>vWf</a:t>
            </a:r>
            <a:r>
              <a:rPr lang="tr-TR" dirty="0" smtClean="0"/>
              <a:t> ve FVIII düzeyini 3-5 kat artırır. 2- 3.dozlardan sonra </a:t>
            </a:r>
            <a:r>
              <a:rPr lang="tr-TR" dirty="0" err="1" smtClean="0"/>
              <a:t>etkizi</a:t>
            </a:r>
            <a:r>
              <a:rPr lang="tr-TR" dirty="0" smtClean="0"/>
              <a:t> </a:t>
            </a:r>
            <a:r>
              <a:rPr lang="tr-TR" dirty="0" smtClean="0"/>
              <a:t>azalır,yok olur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Tip </a:t>
            </a:r>
            <a:r>
              <a:rPr lang="tr-TR" dirty="0" smtClean="0"/>
              <a:t>3 </a:t>
            </a:r>
            <a:r>
              <a:rPr lang="tr-TR" dirty="0" err="1" smtClean="0"/>
              <a:t>te</a:t>
            </a:r>
            <a:r>
              <a:rPr lang="tr-TR" dirty="0" smtClean="0"/>
              <a:t> etkisiz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Tip </a:t>
            </a:r>
            <a:r>
              <a:rPr lang="tr-TR" dirty="0" smtClean="0"/>
              <a:t>2 A: yanıt + / - (salgılanan </a:t>
            </a:r>
            <a:r>
              <a:rPr lang="tr-TR" dirty="0" err="1" smtClean="0"/>
              <a:t>defektif</a:t>
            </a:r>
            <a:r>
              <a:rPr lang="tr-TR" dirty="0" smtClean="0"/>
              <a:t> </a:t>
            </a:r>
            <a:r>
              <a:rPr lang="tr-TR" dirty="0" err="1" smtClean="0"/>
              <a:t>vWf</a:t>
            </a:r>
            <a:r>
              <a:rPr lang="tr-TR" dirty="0" smtClean="0"/>
              <a:t> etkin mi ?) </a:t>
            </a:r>
          </a:p>
          <a:p>
            <a:r>
              <a:rPr lang="tr-TR" dirty="0" smtClean="0"/>
              <a:t>Tip </a:t>
            </a:r>
            <a:r>
              <a:rPr lang="tr-TR" dirty="0" smtClean="0"/>
              <a:t>2N : yanıt kısa süreli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Tip-3 </a:t>
            </a:r>
            <a:r>
              <a:rPr lang="tr-TR" dirty="0" err="1" smtClean="0"/>
              <a:t>vWh</a:t>
            </a:r>
            <a:r>
              <a:rPr lang="tr-TR" dirty="0" smtClean="0"/>
              <a:t> dışındaki olgularda DDAVP yanıtı test edilmeli </a:t>
            </a:r>
          </a:p>
          <a:p>
            <a:r>
              <a:rPr lang="tr-TR" b="1" u="sng" dirty="0" smtClean="0"/>
              <a:t>Test tekniği: </a:t>
            </a:r>
          </a:p>
          <a:p>
            <a:r>
              <a:rPr lang="tr-TR" dirty="0" smtClean="0"/>
              <a:t>IV </a:t>
            </a:r>
            <a:r>
              <a:rPr lang="tr-TR" dirty="0" smtClean="0"/>
              <a:t>sıvı takıp 15 ‘ </a:t>
            </a:r>
            <a:r>
              <a:rPr lang="tr-TR" dirty="0" err="1" smtClean="0"/>
              <a:t>istirahatten</a:t>
            </a:r>
            <a:r>
              <a:rPr lang="tr-TR" dirty="0" smtClean="0"/>
              <a:t> sonra, </a:t>
            </a:r>
          </a:p>
          <a:p>
            <a:r>
              <a:rPr lang="tr-TR" dirty="0" err="1" smtClean="0"/>
              <a:t>vWf</a:t>
            </a:r>
            <a:r>
              <a:rPr lang="tr-TR" dirty="0" smtClean="0"/>
              <a:t> </a:t>
            </a:r>
            <a:r>
              <a:rPr lang="tr-TR" dirty="0" smtClean="0"/>
              <a:t>ve FVIII için kan alınır </a:t>
            </a:r>
          </a:p>
          <a:p>
            <a:r>
              <a:rPr lang="tr-TR" dirty="0" smtClean="0"/>
              <a:t>0.3 </a:t>
            </a:r>
            <a:r>
              <a:rPr lang="tr-TR" dirty="0" err="1" smtClean="0"/>
              <a:t>ug</a:t>
            </a:r>
            <a:r>
              <a:rPr lang="tr-TR" dirty="0" smtClean="0"/>
              <a:t>/kg (</a:t>
            </a:r>
            <a:r>
              <a:rPr lang="tr-TR" dirty="0" err="1" smtClean="0"/>
              <a:t>max</a:t>
            </a:r>
            <a:r>
              <a:rPr lang="tr-TR" dirty="0" smtClean="0"/>
              <a:t>:15 </a:t>
            </a:r>
            <a:r>
              <a:rPr lang="tr-TR" dirty="0" err="1" smtClean="0"/>
              <a:t>ug</a:t>
            </a:r>
            <a:r>
              <a:rPr lang="tr-TR" dirty="0" smtClean="0"/>
              <a:t>) </a:t>
            </a:r>
            <a:r>
              <a:rPr lang="tr-TR" dirty="0" err="1" smtClean="0"/>
              <a:t>ıv</a:t>
            </a:r>
            <a:r>
              <a:rPr lang="tr-TR" dirty="0" smtClean="0"/>
              <a:t> 50-100 ml SF içinde yavaş </a:t>
            </a:r>
            <a:r>
              <a:rPr lang="tr-TR" dirty="0" err="1" smtClean="0"/>
              <a:t>infüzyonla</a:t>
            </a:r>
            <a:r>
              <a:rPr lang="tr-TR" dirty="0" smtClean="0"/>
              <a:t> 30 ‘ da verilir </a:t>
            </a:r>
          </a:p>
          <a:p>
            <a:r>
              <a:rPr lang="tr-TR" dirty="0" smtClean="0"/>
              <a:t>Bitişten </a:t>
            </a:r>
            <a:r>
              <a:rPr lang="tr-TR" dirty="0" smtClean="0"/>
              <a:t>1 saat ve 4-6 saat sonra </a:t>
            </a:r>
            <a:r>
              <a:rPr lang="tr-TR" dirty="0" err="1" smtClean="0"/>
              <a:t>vWf</a:t>
            </a:r>
            <a:r>
              <a:rPr lang="tr-TR" dirty="0" smtClean="0"/>
              <a:t> ve FVIII düzeyi için kan alınır. </a:t>
            </a:r>
          </a:p>
        </p:txBody>
      </p:sp>
      <p:sp>
        <p:nvSpPr>
          <p:cNvPr id="65538" name="AutoShape 2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0" name="AutoShape 4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2" name="AutoShape 6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7" y="425450"/>
            <a:ext cx="60343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b="1" dirty="0" smtClean="0">
                <a:solidFill>
                  <a:schemeClr val="bg1"/>
                </a:solidFill>
              </a:rPr>
              <a:t>Oral </a:t>
            </a:r>
            <a:r>
              <a:rPr lang="tr-TR" b="1" dirty="0" err="1" smtClean="0">
                <a:solidFill>
                  <a:schemeClr val="bg1"/>
                </a:solidFill>
              </a:rPr>
              <a:t>Kontraseptifler</a:t>
            </a:r>
            <a:r>
              <a:rPr lang="tr-TR" b="1" dirty="0" smtClean="0">
                <a:solidFill>
                  <a:schemeClr val="bg1"/>
                </a:solidFill>
              </a:rPr>
              <a:t>  </a:t>
            </a:r>
            <a:endParaRPr lang="tr-TR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b="1" u="sng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055076" y="1505243"/>
            <a:ext cx="103116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b="1" dirty="0" smtClean="0"/>
              <a:t>Östrojen:</a:t>
            </a:r>
            <a:r>
              <a:rPr lang="tr-TR" b="1" dirty="0" err="1" smtClean="0"/>
              <a:t>VWF’nin</a:t>
            </a:r>
            <a:r>
              <a:rPr lang="tr-TR" b="1" dirty="0" smtClean="0"/>
              <a:t> plazma düzeyini artıran bu hormon </a:t>
            </a:r>
            <a:r>
              <a:rPr lang="tr-TR" dirty="0" err="1" smtClean="0"/>
              <a:t>vWh</a:t>
            </a:r>
            <a:r>
              <a:rPr lang="tr-TR" dirty="0" smtClean="0"/>
              <a:t> da iki şekilde kullanılabilir: </a:t>
            </a:r>
          </a:p>
          <a:p>
            <a:endParaRPr lang="tr-TR" dirty="0" smtClean="0"/>
          </a:p>
          <a:p>
            <a:r>
              <a:rPr lang="tr-TR" dirty="0" smtClean="0"/>
              <a:t>Birincisi ve en yaygın olanı </a:t>
            </a:r>
            <a:r>
              <a:rPr lang="tr-TR" b="1" dirty="0" smtClean="0"/>
              <a:t>oral </a:t>
            </a:r>
            <a:r>
              <a:rPr lang="tr-TR" b="1" dirty="0" err="1" smtClean="0"/>
              <a:t>kontraseptif</a:t>
            </a:r>
            <a:r>
              <a:rPr lang="tr-TR" b="1" dirty="0" smtClean="0"/>
              <a:t> şeklinde </a:t>
            </a:r>
            <a:r>
              <a:rPr lang="tr-TR" b="1" dirty="0" err="1" smtClean="0"/>
              <a:t>progesteronla</a:t>
            </a:r>
            <a:r>
              <a:rPr lang="tr-TR" b="1" dirty="0" smtClean="0"/>
              <a:t> birlikte </a:t>
            </a:r>
            <a:r>
              <a:rPr lang="tr-TR" dirty="0" smtClean="0"/>
              <a:t>aşırı </a:t>
            </a:r>
            <a:r>
              <a:rPr lang="tr-TR" dirty="0" err="1" smtClean="0"/>
              <a:t>menstruel</a:t>
            </a:r>
            <a:endParaRPr lang="tr-TR" dirty="0" smtClean="0"/>
          </a:p>
          <a:p>
            <a:r>
              <a:rPr lang="tr-TR" dirty="0" smtClean="0"/>
              <a:t>kanamaları kontrol etmek amacı ile yapılan östrojen tedavisidir. </a:t>
            </a:r>
            <a:r>
              <a:rPr lang="tr-TR" dirty="0" err="1" smtClean="0"/>
              <a:t>Antifibrinolitiklerle</a:t>
            </a:r>
            <a:r>
              <a:rPr lang="tr-TR" dirty="0" smtClean="0"/>
              <a:t> birlikte kullanıldığında hastaların % 80-90’ında kan kaybını önemli ölçüde azaltmaktadır.</a:t>
            </a:r>
          </a:p>
          <a:p>
            <a:endParaRPr lang="tr-TR" dirty="0" smtClean="0"/>
          </a:p>
          <a:p>
            <a:r>
              <a:rPr lang="tr-TR" dirty="0" smtClean="0"/>
              <a:t>İkincisi </a:t>
            </a:r>
            <a:r>
              <a:rPr lang="tr-TR" dirty="0" smtClean="0"/>
              <a:t>ise </a:t>
            </a:r>
            <a:r>
              <a:rPr lang="tr-TR" dirty="0" err="1" smtClean="0"/>
              <a:t>konjuge</a:t>
            </a:r>
            <a:r>
              <a:rPr lang="tr-TR" dirty="0" smtClean="0"/>
              <a:t> östrojen olup, diğer </a:t>
            </a:r>
            <a:r>
              <a:rPr lang="tr-TR" dirty="0" err="1" smtClean="0"/>
              <a:t>yöntemerle</a:t>
            </a:r>
            <a:r>
              <a:rPr lang="tr-TR" dirty="0" smtClean="0"/>
              <a:t> kontrol </a:t>
            </a:r>
            <a:r>
              <a:rPr lang="tr-TR" dirty="0" smtClean="0"/>
              <a:t>edilemeyen akut </a:t>
            </a:r>
            <a:r>
              <a:rPr lang="tr-TR" dirty="0" err="1" smtClean="0"/>
              <a:t>uterus</a:t>
            </a:r>
            <a:r>
              <a:rPr lang="tr-TR" dirty="0" smtClean="0"/>
              <a:t> kanamalarında 40 </a:t>
            </a:r>
            <a:r>
              <a:rPr lang="tr-TR" dirty="0" err="1" smtClean="0"/>
              <a:t>ug’lık</a:t>
            </a:r>
            <a:r>
              <a:rPr lang="tr-TR" dirty="0" smtClean="0"/>
              <a:t> </a:t>
            </a:r>
            <a:r>
              <a:rPr lang="tr-TR" dirty="0" smtClean="0"/>
              <a:t>tek doz </a:t>
            </a:r>
            <a:r>
              <a:rPr lang="tr-TR" dirty="0" smtClean="0"/>
              <a:t>olarak IV yoldan verilir.Kanama devam ediyorsa, </a:t>
            </a:r>
            <a:r>
              <a:rPr lang="tr-TR" dirty="0" smtClean="0"/>
              <a:t>aynı doz </a:t>
            </a:r>
            <a:r>
              <a:rPr lang="tr-TR" dirty="0" smtClean="0"/>
              <a:t>8 saat aralıklarla e 2-3 kez daha tekrarlanabilir.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65538" name="AutoShape 2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0" name="AutoShape 4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2" name="AutoShape 6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7" y="425450"/>
            <a:ext cx="60343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b="1" dirty="0" smtClean="0">
                <a:solidFill>
                  <a:schemeClr val="bg1"/>
                </a:solidFill>
              </a:rPr>
              <a:t>Yerine Koyma Tedavisi</a:t>
            </a:r>
            <a:endParaRPr lang="tr-TR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b="1" u="sng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055076" y="1505243"/>
            <a:ext cx="103116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Tip 1 ve bazı tip 2 </a:t>
            </a:r>
            <a:r>
              <a:rPr lang="tr-TR" dirty="0" err="1" smtClean="0"/>
              <a:t>VWh</a:t>
            </a:r>
            <a:r>
              <a:rPr lang="tr-TR" dirty="0" smtClean="0"/>
              <a:t> </a:t>
            </a:r>
            <a:r>
              <a:rPr lang="tr-TR" dirty="0" smtClean="0"/>
              <a:t>olguları çoğunlukla </a:t>
            </a:r>
            <a:r>
              <a:rPr lang="tr-TR" dirty="0" smtClean="0"/>
              <a:t>DDAVP ve diğer yardımcı ilaçlarla tedavi </a:t>
            </a:r>
            <a:r>
              <a:rPr lang="tr-TR" dirty="0" smtClean="0"/>
              <a:t>edilebilse</a:t>
            </a:r>
            <a:endParaRPr lang="tr-TR" dirty="0" smtClean="0"/>
          </a:p>
          <a:p>
            <a:r>
              <a:rPr lang="tr-TR" dirty="0" smtClean="0"/>
              <a:t>de tip 3 </a:t>
            </a:r>
            <a:r>
              <a:rPr lang="tr-TR" dirty="0" err="1" smtClean="0"/>
              <a:t>vWh</a:t>
            </a:r>
            <a:r>
              <a:rPr lang="tr-TR" dirty="0" smtClean="0"/>
              <a:t> ve DDAVP ye yanıtsız tip 2 </a:t>
            </a:r>
            <a:r>
              <a:rPr lang="tr-TR" dirty="0" err="1" smtClean="0"/>
              <a:t>vWh’da</a:t>
            </a:r>
            <a:r>
              <a:rPr lang="tr-TR" dirty="0" smtClean="0"/>
              <a:t> </a:t>
            </a:r>
            <a:r>
              <a:rPr lang="tr-TR" dirty="0" smtClean="0"/>
              <a:t>ağır kanamalarda </a:t>
            </a:r>
            <a:r>
              <a:rPr lang="tr-TR" dirty="0" smtClean="0"/>
              <a:t>yüksek </a:t>
            </a:r>
            <a:r>
              <a:rPr lang="tr-TR" dirty="0" err="1" smtClean="0"/>
              <a:t>mol</a:t>
            </a:r>
            <a:r>
              <a:rPr lang="tr-TR" dirty="0" smtClean="0"/>
              <a:t> ağırlıklı </a:t>
            </a:r>
            <a:r>
              <a:rPr lang="tr-TR" dirty="0" err="1" smtClean="0"/>
              <a:t>multimer</a:t>
            </a:r>
            <a:r>
              <a:rPr lang="tr-TR" dirty="0" smtClean="0"/>
              <a:t> içeren </a:t>
            </a:r>
            <a:r>
              <a:rPr lang="tr-TR" dirty="0" smtClean="0"/>
              <a:t>FVIII/</a:t>
            </a:r>
            <a:r>
              <a:rPr lang="tr-TR" dirty="0" err="1" smtClean="0"/>
              <a:t>vWf</a:t>
            </a:r>
            <a:r>
              <a:rPr lang="tr-TR" dirty="0" smtClean="0"/>
              <a:t> konsantreleri</a:t>
            </a:r>
            <a:r>
              <a:rPr lang="tr-TR" dirty="0" smtClean="0"/>
              <a:t>, </a:t>
            </a:r>
            <a:r>
              <a:rPr lang="tr-TR" dirty="0" err="1" smtClean="0"/>
              <a:t>kriyopresipitat</a:t>
            </a:r>
            <a:r>
              <a:rPr lang="tr-TR" dirty="0" smtClean="0"/>
              <a:t> veya taze donmuş plazma </a:t>
            </a:r>
            <a:r>
              <a:rPr lang="tr-TR" dirty="0" smtClean="0"/>
              <a:t>ile yerine </a:t>
            </a:r>
            <a:r>
              <a:rPr lang="tr-TR" dirty="0" smtClean="0"/>
              <a:t>koyma tedavisi </a:t>
            </a:r>
            <a:r>
              <a:rPr lang="tr-TR" dirty="0" smtClean="0"/>
              <a:t>yapılmalıdır.</a:t>
            </a:r>
          </a:p>
          <a:p>
            <a:endParaRPr lang="tr-TR" dirty="0" smtClean="0"/>
          </a:p>
          <a:p>
            <a:r>
              <a:rPr lang="tr-TR" b="1" dirty="0" err="1" smtClean="0"/>
              <a:t>Kriyopresipitat</a:t>
            </a:r>
            <a:r>
              <a:rPr lang="tr-TR" b="1" dirty="0" smtClean="0"/>
              <a:t> </a:t>
            </a:r>
            <a:endParaRPr lang="tr-TR" b="1" dirty="0" smtClean="0"/>
          </a:p>
          <a:p>
            <a:r>
              <a:rPr lang="tr-TR" dirty="0" smtClean="0"/>
              <a:t>Yüksek</a:t>
            </a:r>
            <a:r>
              <a:rPr lang="tr-TR" b="1" dirty="0" smtClean="0"/>
              <a:t> </a:t>
            </a:r>
            <a:r>
              <a:rPr lang="tr-TR" dirty="0" err="1" smtClean="0"/>
              <a:t>mol</a:t>
            </a:r>
            <a:r>
              <a:rPr lang="tr-TR" dirty="0" smtClean="0"/>
              <a:t> </a:t>
            </a:r>
            <a:r>
              <a:rPr lang="tr-TR" dirty="0" smtClean="0"/>
              <a:t>ağırlıklı </a:t>
            </a:r>
            <a:r>
              <a:rPr lang="tr-TR" dirty="0" err="1" smtClean="0"/>
              <a:t>multimerler</a:t>
            </a:r>
            <a:r>
              <a:rPr lang="tr-TR" dirty="0" smtClean="0"/>
              <a:t> yönünden zengin olup </a:t>
            </a:r>
            <a:r>
              <a:rPr lang="tr-TR" dirty="0" smtClean="0"/>
              <a:t>yaklaşık  </a:t>
            </a:r>
            <a:r>
              <a:rPr lang="tr-TR" dirty="0" smtClean="0"/>
              <a:t>FVIII:C ve </a:t>
            </a:r>
            <a:r>
              <a:rPr lang="tr-TR" dirty="0" err="1" smtClean="0"/>
              <a:t>RcoF</a:t>
            </a:r>
            <a:r>
              <a:rPr lang="tr-TR" dirty="0" smtClean="0"/>
              <a:t> içermektedir ancak </a:t>
            </a:r>
            <a:r>
              <a:rPr lang="tr-TR" dirty="0" err="1" smtClean="0"/>
              <a:t>infeksiyon</a:t>
            </a:r>
            <a:endParaRPr lang="tr-TR" dirty="0" smtClean="0"/>
          </a:p>
          <a:p>
            <a:r>
              <a:rPr lang="tr-TR" dirty="0" smtClean="0"/>
              <a:t>bulaştırma riski nedeniyle, </a:t>
            </a:r>
            <a:r>
              <a:rPr lang="tr-TR" dirty="0" err="1" smtClean="0"/>
              <a:t>vWf</a:t>
            </a:r>
            <a:r>
              <a:rPr lang="tr-TR" dirty="0" smtClean="0"/>
              <a:t> konsantresi verme </a:t>
            </a:r>
            <a:r>
              <a:rPr lang="tr-TR" dirty="0" smtClean="0"/>
              <a:t>olanağı bulunmadığında kullanılmalıdır.</a:t>
            </a:r>
            <a:r>
              <a:rPr lang="nb-NO" dirty="0" smtClean="0"/>
              <a:t> Her 12-24 saatte bir </a:t>
            </a:r>
            <a:r>
              <a:rPr lang="nb-NO" dirty="0" smtClean="0"/>
              <a:t>vücut</a:t>
            </a:r>
            <a:r>
              <a:rPr lang="tr-TR" dirty="0" smtClean="0"/>
              <a:t> ağırlığının </a:t>
            </a:r>
            <a:r>
              <a:rPr lang="tr-TR" dirty="0" smtClean="0"/>
              <a:t>her 10 kg ı için 1-2 torba </a:t>
            </a:r>
            <a:r>
              <a:rPr lang="tr-TR" dirty="0" err="1" smtClean="0"/>
              <a:t>kriyopresipitat</a:t>
            </a:r>
            <a:r>
              <a:rPr lang="tr-TR" dirty="0" smtClean="0"/>
              <a:t> </a:t>
            </a:r>
            <a:r>
              <a:rPr lang="tr-TR" dirty="0" smtClean="0"/>
              <a:t>verilerek FVIII:C </a:t>
            </a:r>
            <a:r>
              <a:rPr lang="tr-TR" dirty="0" smtClean="0"/>
              <a:t>düzeyi normale getirilebilir ve kanamalar </a:t>
            </a:r>
            <a:r>
              <a:rPr lang="tr-TR" dirty="0" smtClean="0"/>
              <a:t>kontrol edilebilir</a:t>
            </a:r>
            <a:r>
              <a:rPr lang="tr-TR" dirty="0" smtClean="0"/>
              <a:t>.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65538" name="AutoShape 2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0" name="AutoShape 4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2" name="AutoShape 6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占位符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814513"/>
            <a:ext cx="2643187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TextBox 35"/>
          <p:cNvSpPr txBox="1">
            <a:spLocks noChangeArrowheads="1"/>
          </p:cNvSpPr>
          <p:nvPr/>
        </p:nvSpPr>
        <p:spPr bwMode="auto">
          <a:xfrm>
            <a:off x="1505244" y="5445027"/>
            <a:ext cx="2602522" cy="104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tr-TR" sz="1400" dirty="0" smtClean="0"/>
          </a:p>
          <a:p>
            <a:pPr>
              <a:buNone/>
            </a:pPr>
            <a:r>
              <a:rPr lang="tr-TR" sz="1800" b="1" dirty="0" smtClean="0"/>
              <a:t>Dr </a:t>
            </a:r>
            <a:r>
              <a:rPr lang="tr-TR" sz="1800" b="1" dirty="0" err="1" smtClean="0"/>
              <a:t>Eric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von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Willebrand</a:t>
            </a:r>
            <a:r>
              <a:rPr lang="tr-TR" sz="1800" b="1" dirty="0" smtClean="0"/>
              <a:t> </a:t>
            </a:r>
          </a:p>
          <a:p>
            <a:pPr>
              <a:buNone/>
            </a:pPr>
            <a:r>
              <a:rPr lang="tr-TR" sz="1800" b="1" dirty="0" smtClean="0"/>
              <a:t>Finlandiya,1926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5143" name="TextBox 15"/>
          <p:cNvSpPr txBox="1">
            <a:spLocks noChangeArrowheads="1"/>
          </p:cNvSpPr>
          <p:nvPr/>
        </p:nvSpPr>
        <p:spPr bwMode="auto">
          <a:xfrm>
            <a:off x="4528283" y="2822624"/>
            <a:ext cx="337776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sz="1800" dirty="0" err="1" smtClean="0"/>
              <a:t>vWh</a:t>
            </a:r>
            <a:r>
              <a:rPr lang="tr-TR" sz="1800" dirty="0" smtClean="0"/>
              <a:t> </a:t>
            </a:r>
            <a:r>
              <a:rPr lang="tr-TR" sz="1800" dirty="0" smtClean="0"/>
              <a:t>ilk kez 1924 yılında </a:t>
            </a:r>
            <a:r>
              <a:rPr lang="tr-TR" sz="1800" dirty="0" err="1" smtClean="0"/>
              <a:t>Åland</a:t>
            </a:r>
            <a:r>
              <a:rPr lang="tr-TR" sz="1800" dirty="0" smtClean="0"/>
              <a:t> </a:t>
            </a:r>
            <a:r>
              <a:rPr lang="tr-TR" sz="1800" dirty="0" smtClean="0"/>
              <a:t>Adaları’nda </a:t>
            </a:r>
            <a:r>
              <a:rPr lang="tr-TR" sz="1800" dirty="0" smtClean="0"/>
              <a:t>yaşayan bir ailenin doktorluğunu yapan </a:t>
            </a:r>
            <a:r>
              <a:rPr lang="tr-TR" sz="1800" dirty="0" err="1" smtClean="0"/>
              <a:t>Eric</a:t>
            </a:r>
            <a:r>
              <a:rPr lang="tr-TR" sz="1800" dirty="0" smtClean="0"/>
              <a:t> </a:t>
            </a:r>
            <a:r>
              <a:rPr lang="tr-TR" sz="1800" dirty="0" err="1" smtClean="0"/>
              <a:t>V</a:t>
            </a:r>
            <a:r>
              <a:rPr lang="tr-TR" sz="1800" dirty="0" err="1" smtClean="0"/>
              <a:t>on</a:t>
            </a:r>
            <a:r>
              <a:rPr lang="tr-TR" sz="1800" dirty="0" smtClean="0"/>
              <a:t> </a:t>
            </a:r>
            <a:r>
              <a:rPr lang="tr-TR" sz="1800" dirty="0" err="1" smtClean="0"/>
              <a:t>Willebrand</a:t>
            </a:r>
            <a:r>
              <a:rPr lang="tr-TR" sz="1800" dirty="0" smtClean="0"/>
              <a:t> </a:t>
            </a:r>
            <a:r>
              <a:rPr lang="tr-TR" sz="1800" dirty="0" smtClean="0"/>
              <a:t>tarafından tanımlanmıştır.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grpSp>
        <p:nvGrpSpPr>
          <p:cNvPr id="3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Tarihçe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140" name="矩形 24"/>
          <p:cNvSpPr>
            <a:spLocks noChangeArrowheads="1"/>
          </p:cNvSpPr>
          <p:nvPr/>
        </p:nvSpPr>
        <p:spPr bwMode="auto">
          <a:xfrm>
            <a:off x="1433513" y="1814513"/>
            <a:ext cx="2643187" cy="3403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34905" y="1786597"/>
            <a:ext cx="2658793" cy="343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09095" y="1814732"/>
            <a:ext cx="3877994" cy="344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8466406" y="5795890"/>
            <a:ext cx="260252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tr-TR" sz="1800" b="1" dirty="0" smtClean="0"/>
              <a:t>        </a:t>
            </a:r>
            <a:r>
              <a:rPr lang="tr-TR" sz="1800" b="1" dirty="0" err="1" smtClean="0"/>
              <a:t>Åland</a:t>
            </a:r>
            <a:r>
              <a:rPr lang="tr-TR" sz="1800" b="1" dirty="0" smtClean="0"/>
              <a:t> Adaları</a:t>
            </a:r>
            <a:endParaRPr lang="tr-TR" sz="1800" b="1" dirty="0" smtClean="0"/>
          </a:p>
        </p:txBody>
      </p:sp>
    </p:spTree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7" y="425450"/>
            <a:ext cx="60343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vWf</a:t>
            </a:r>
            <a:r>
              <a:rPr lang="tr-TR" b="1" dirty="0" smtClean="0">
                <a:solidFill>
                  <a:schemeClr val="bg1"/>
                </a:solidFill>
              </a:rPr>
              <a:t>/FVIII </a:t>
            </a:r>
            <a:r>
              <a:rPr lang="tr-TR" b="1" dirty="0" smtClean="0">
                <a:solidFill>
                  <a:schemeClr val="bg1"/>
                </a:solidFill>
              </a:rPr>
              <a:t>Konsantreleri</a:t>
            </a:r>
            <a:endParaRPr lang="tr-TR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b="1" u="sng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055076" y="1505243"/>
            <a:ext cx="1031161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vWh’daki</a:t>
            </a:r>
            <a:r>
              <a:rPr lang="tr-TR" dirty="0" smtClean="0"/>
              <a:t> </a:t>
            </a:r>
            <a:r>
              <a:rPr lang="tr-TR" dirty="0" err="1" smtClean="0"/>
              <a:t>hemostaz</a:t>
            </a:r>
            <a:r>
              <a:rPr lang="tr-TR" dirty="0" smtClean="0"/>
              <a:t> </a:t>
            </a:r>
            <a:r>
              <a:rPr lang="tr-TR" dirty="0" err="1" smtClean="0"/>
              <a:t>bozuklarınıvdüzeltici</a:t>
            </a:r>
            <a:r>
              <a:rPr lang="tr-TR" dirty="0" smtClean="0"/>
              <a:t> </a:t>
            </a:r>
            <a:r>
              <a:rPr lang="tr-TR" dirty="0" smtClean="0"/>
              <a:t>etkileri </a:t>
            </a:r>
            <a:r>
              <a:rPr lang="tr-TR" dirty="0" err="1" smtClean="0"/>
              <a:t>multimer</a:t>
            </a:r>
            <a:r>
              <a:rPr lang="tr-TR" dirty="0" smtClean="0"/>
              <a:t> dağılımlarına göre değişir.</a:t>
            </a:r>
          </a:p>
          <a:p>
            <a:r>
              <a:rPr lang="tr-TR" dirty="0" err="1" smtClean="0"/>
              <a:t>Monoklonal</a:t>
            </a:r>
            <a:r>
              <a:rPr lang="tr-TR" dirty="0" smtClean="0"/>
              <a:t> antikorlarla saflaştırılmış veya </a:t>
            </a:r>
            <a:r>
              <a:rPr lang="tr-TR" dirty="0" err="1" smtClean="0"/>
              <a:t>rekombinan</a:t>
            </a:r>
            <a:r>
              <a:rPr lang="tr-TR" dirty="0" smtClean="0"/>
              <a:t> FVIII:C </a:t>
            </a:r>
            <a:r>
              <a:rPr lang="tr-TR" dirty="0" smtClean="0"/>
              <a:t>konsantrelerinde </a:t>
            </a:r>
            <a:r>
              <a:rPr lang="tr-TR" dirty="0" err="1" smtClean="0"/>
              <a:t>vWF</a:t>
            </a:r>
            <a:r>
              <a:rPr lang="tr-TR" dirty="0" smtClean="0"/>
              <a:t> bulunmadığından, tip 3 ve </a:t>
            </a:r>
            <a:r>
              <a:rPr lang="tr-TR" dirty="0" smtClean="0"/>
              <a:t>tip 2 </a:t>
            </a:r>
            <a:r>
              <a:rPr lang="tr-TR" dirty="0" smtClean="0"/>
              <a:t>N </a:t>
            </a:r>
            <a:r>
              <a:rPr lang="tr-TR" dirty="0" err="1" smtClean="0"/>
              <a:t>VWh’de</a:t>
            </a:r>
            <a:r>
              <a:rPr lang="tr-TR" dirty="0" smtClean="0"/>
              <a:t> yarı ömürleri çok kısa olduğundan (1 </a:t>
            </a:r>
            <a:r>
              <a:rPr lang="tr-TR" dirty="0" smtClean="0"/>
              <a:t>saatten az</a:t>
            </a:r>
            <a:r>
              <a:rPr lang="tr-TR" dirty="0" smtClean="0"/>
              <a:t>) kullanılmamalıdırlar. </a:t>
            </a:r>
            <a:r>
              <a:rPr lang="tr-TR" dirty="0" err="1" smtClean="0"/>
              <a:t>VWh’da</a:t>
            </a:r>
            <a:r>
              <a:rPr lang="tr-TR" dirty="0" smtClean="0"/>
              <a:t> tercih edilecek faktör </a:t>
            </a:r>
            <a:r>
              <a:rPr lang="tr-TR" dirty="0" smtClean="0"/>
              <a:t>konsantreleri yüksek </a:t>
            </a:r>
            <a:r>
              <a:rPr lang="tr-TR" dirty="0" err="1" smtClean="0"/>
              <a:t>mol</a:t>
            </a:r>
            <a:r>
              <a:rPr lang="tr-TR" dirty="0" smtClean="0"/>
              <a:t> ağırlıklı </a:t>
            </a:r>
            <a:r>
              <a:rPr lang="tr-TR" dirty="0" err="1" smtClean="0"/>
              <a:t>multimer</a:t>
            </a:r>
            <a:r>
              <a:rPr lang="tr-TR" dirty="0" smtClean="0"/>
              <a:t> içerikleri </a:t>
            </a:r>
            <a:r>
              <a:rPr lang="tr-TR" dirty="0" smtClean="0"/>
              <a:t>yönünden </a:t>
            </a:r>
            <a:r>
              <a:rPr lang="es-ES" dirty="0" smtClean="0"/>
              <a:t>plazmaya </a:t>
            </a:r>
            <a:r>
              <a:rPr lang="es-ES" dirty="0" smtClean="0"/>
              <a:t>en yakın olan preparatlardır. </a:t>
            </a:r>
            <a:endParaRPr lang="tr-TR" dirty="0" smtClean="0"/>
          </a:p>
          <a:p>
            <a:endParaRPr lang="tr-TR" dirty="0" smtClean="0"/>
          </a:p>
          <a:p>
            <a:r>
              <a:rPr lang="es-ES" sz="2400" b="1" dirty="0" smtClean="0"/>
              <a:t>Haemate-P</a:t>
            </a:r>
            <a:r>
              <a:rPr lang="tr-TR" sz="2400" b="1" dirty="0" smtClean="0"/>
              <a:t> ;</a:t>
            </a:r>
            <a:r>
              <a:rPr lang="tr-TR" sz="2400" dirty="0" err="1" smtClean="0"/>
              <a:t>multimer</a:t>
            </a:r>
            <a:r>
              <a:rPr lang="tr-TR" sz="2400" dirty="0" smtClean="0"/>
              <a:t> dağılımı </a:t>
            </a:r>
            <a:r>
              <a:rPr lang="tr-TR" sz="2400" dirty="0" smtClean="0"/>
              <a:t>yönünden plazmaya en yakın konsantredir; içinde</a:t>
            </a:r>
          </a:p>
          <a:p>
            <a:r>
              <a:rPr lang="tr-TR" sz="2400" dirty="0" smtClean="0"/>
              <a:t>500’ü FVIII:C ve 1000’ü </a:t>
            </a:r>
            <a:r>
              <a:rPr lang="tr-TR" sz="2400" dirty="0" err="1" smtClean="0"/>
              <a:t>Rcof</a:t>
            </a:r>
            <a:r>
              <a:rPr lang="tr-TR" sz="2400" dirty="0" smtClean="0"/>
              <a:t> aktivitesi vardır ve bu özellikleri</a:t>
            </a:r>
          </a:p>
          <a:p>
            <a:r>
              <a:rPr lang="tr-TR" sz="2400" dirty="0" smtClean="0"/>
              <a:t>nedeni ile en yaygın kullanılan yerine koyma aracıdır</a:t>
            </a:r>
            <a:r>
              <a:rPr lang="tr-TR" sz="2400" dirty="0" smtClean="0"/>
              <a:t>.</a:t>
            </a:r>
          </a:p>
          <a:p>
            <a:endParaRPr lang="tr-TR" sz="2400" b="1" dirty="0" smtClean="0"/>
          </a:p>
          <a:p>
            <a:r>
              <a:rPr lang="tr-TR" b="1" dirty="0" smtClean="0"/>
              <a:t>Saf </a:t>
            </a:r>
            <a:r>
              <a:rPr lang="tr-TR" b="1" dirty="0" err="1" smtClean="0"/>
              <a:t>vWF</a:t>
            </a:r>
            <a:r>
              <a:rPr lang="tr-TR" b="1" dirty="0" smtClean="0"/>
              <a:t> konsantresinde (</a:t>
            </a:r>
            <a:r>
              <a:rPr lang="tr-TR" b="1" dirty="0" err="1" smtClean="0"/>
              <a:t>Wilfactin</a:t>
            </a:r>
            <a:r>
              <a:rPr lang="tr-TR" b="1" dirty="0" smtClean="0"/>
              <a:t>) </a:t>
            </a:r>
            <a:r>
              <a:rPr lang="tr-TR" dirty="0" smtClean="0"/>
              <a:t>ise </a:t>
            </a:r>
            <a:r>
              <a:rPr lang="tr-TR" dirty="0" smtClean="0"/>
              <a:t>FVIII:C bulunmaz ( &lt;</a:t>
            </a:r>
            <a:r>
              <a:rPr lang="tr-TR" dirty="0" smtClean="0"/>
              <a:t>10 </a:t>
            </a:r>
            <a:r>
              <a:rPr lang="tr-TR" dirty="0" err="1" smtClean="0"/>
              <a:t>iü</a:t>
            </a:r>
            <a:r>
              <a:rPr lang="tr-TR" dirty="0" smtClean="0"/>
              <a:t>). Bu ürün plazma </a:t>
            </a:r>
            <a:r>
              <a:rPr lang="tr-TR" dirty="0" err="1" smtClean="0"/>
              <a:t>vWf</a:t>
            </a:r>
            <a:r>
              <a:rPr lang="tr-TR" dirty="0" smtClean="0"/>
              <a:t> düzeyini hemen yükseltip </a:t>
            </a:r>
            <a:r>
              <a:rPr lang="tr-TR" dirty="0" smtClean="0"/>
              <a:t>kanama zamanını </a:t>
            </a:r>
            <a:r>
              <a:rPr lang="tr-TR" dirty="0" smtClean="0"/>
              <a:t>kısaltmasına rağmen FVIII:C düzeyindeki artış </a:t>
            </a:r>
            <a:r>
              <a:rPr lang="tr-TR" dirty="0" smtClean="0"/>
              <a:t>12- 24 </a:t>
            </a:r>
            <a:r>
              <a:rPr lang="tr-TR" dirty="0" smtClean="0"/>
              <a:t>saat kadar gecikmektedir. Bu nedenle acil tedavide </a:t>
            </a:r>
            <a:r>
              <a:rPr lang="tr-TR" dirty="0" smtClean="0"/>
              <a:t>kullanılacaksa beraberinde </a:t>
            </a:r>
            <a:r>
              <a:rPr lang="tr-TR" dirty="0" smtClean="0"/>
              <a:t>12-24 saat süreyle etkili olacak </a:t>
            </a:r>
            <a:r>
              <a:rPr lang="tr-TR" dirty="0" smtClean="0"/>
              <a:t>kadar FVIII:C </a:t>
            </a:r>
            <a:r>
              <a:rPr lang="tr-TR" dirty="0" smtClean="0"/>
              <a:t>konsantresi de vermek gerekir.</a:t>
            </a:r>
            <a:endParaRPr lang="tr-TR" b="1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65538" name="AutoShape 2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0" name="AutoShape 4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2" name="AutoShape 6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7" y="425450"/>
            <a:ext cx="60343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dirty="0" smtClean="0">
                <a:solidFill>
                  <a:schemeClr val="bg1"/>
                </a:solidFill>
              </a:rPr>
              <a:t> </a:t>
            </a:r>
            <a:endParaRPr lang="tr-TR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b="1" u="sng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055076" y="956603"/>
            <a:ext cx="1031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b="1" i="1" dirty="0" err="1" smtClean="0"/>
              <a:t>Mukozal</a:t>
            </a:r>
            <a:r>
              <a:rPr lang="tr-TR" b="1" i="1" dirty="0" smtClean="0"/>
              <a:t> girişimlerde /kanamalarda YMA- </a:t>
            </a:r>
            <a:r>
              <a:rPr lang="tr-TR" b="1" i="1" dirty="0" err="1" smtClean="0"/>
              <a:t>vWK</a:t>
            </a:r>
            <a:r>
              <a:rPr lang="tr-TR" b="1" i="1" dirty="0" smtClean="0"/>
              <a:t> kullanılmalı. </a:t>
            </a:r>
            <a:endParaRPr lang="tr-TR" dirty="0" smtClean="0"/>
          </a:p>
        </p:txBody>
      </p:sp>
      <p:sp>
        <p:nvSpPr>
          <p:cNvPr id="65538" name="AutoShape 2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0" name="AutoShape 4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2" name="AutoShape 6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0645" y="2194267"/>
            <a:ext cx="1905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864" y="2124222"/>
            <a:ext cx="3024554" cy="215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1293" y="2489981"/>
            <a:ext cx="1453441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Metin kutusu"/>
          <p:cNvSpPr txBox="1"/>
          <p:nvPr/>
        </p:nvSpPr>
        <p:spPr>
          <a:xfrm>
            <a:off x="1055076" y="450166"/>
            <a:ext cx="807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Ürün </a:t>
            </a:r>
            <a:r>
              <a:rPr lang="tr-TR" dirty="0" smtClean="0"/>
              <a:t>seçiminde </a:t>
            </a:r>
            <a:r>
              <a:rPr lang="tr-TR" dirty="0" err="1" smtClean="0"/>
              <a:t>vWh</a:t>
            </a:r>
            <a:r>
              <a:rPr lang="tr-TR" dirty="0" smtClean="0"/>
              <a:t> </a:t>
            </a:r>
            <a:r>
              <a:rPr lang="tr-TR" dirty="0" err="1" smtClean="0"/>
              <a:t>nın</a:t>
            </a:r>
            <a:r>
              <a:rPr lang="tr-TR" dirty="0" smtClean="0"/>
              <a:t> tipi ve kanama – cerrahi girişim yeri dikkate alınmalı. </a:t>
            </a:r>
            <a:endParaRPr lang="tr-TR" dirty="0"/>
          </a:p>
        </p:txBody>
      </p:sp>
      <p:sp>
        <p:nvSpPr>
          <p:cNvPr id="15" name="14 Dikdörtgen"/>
          <p:cNvSpPr/>
          <p:nvPr/>
        </p:nvSpPr>
        <p:spPr>
          <a:xfrm>
            <a:off x="2682240" y="517596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ABD’de  </a:t>
            </a:r>
            <a:r>
              <a:rPr lang="tr-TR" dirty="0" err="1" smtClean="0"/>
              <a:t>Haemate</a:t>
            </a:r>
            <a:r>
              <a:rPr lang="tr-TR" dirty="0" smtClean="0"/>
              <a:t>-P, </a:t>
            </a:r>
            <a:r>
              <a:rPr lang="tr-TR" dirty="0" err="1" smtClean="0"/>
              <a:t>Alphanate</a:t>
            </a:r>
            <a:r>
              <a:rPr lang="tr-TR" dirty="0" smtClean="0"/>
              <a:t> ve </a:t>
            </a:r>
            <a:r>
              <a:rPr lang="tr-TR" dirty="0" err="1" smtClean="0"/>
              <a:t>Wilate</a:t>
            </a:r>
            <a:r>
              <a:rPr lang="tr-TR" dirty="0" smtClean="0"/>
              <a:t> </a:t>
            </a:r>
            <a:r>
              <a:rPr lang="tr-TR" dirty="0" err="1" smtClean="0"/>
              <a:t>vWh</a:t>
            </a:r>
            <a:r>
              <a:rPr lang="tr-TR" dirty="0" smtClean="0"/>
              <a:t> için ruhsatlı </a:t>
            </a:r>
            <a:r>
              <a:rPr lang="tr-TR" b="1" dirty="0" smtClean="0"/>
              <a:t>Türkiye’de </a:t>
            </a:r>
            <a:r>
              <a:rPr lang="tr-TR" b="1" dirty="0" err="1" smtClean="0"/>
              <a:t>vWh</a:t>
            </a:r>
            <a:r>
              <a:rPr lang="tr-TR" b="1" dirty="0" smtClean="0"/>
              <a:t> için ruhsatlı </a:t>
            </a:r>
            <a:r>
              <a:rPr lang="tr-TR" b="1" dirty="0" smtClean="0"/>
              <a:t>olan: </a:t>
            </a:r>
            <a:r>
              <a:rPr lang="tr-TR" dirty="0" err="1" smtClean="0"/>
              <a:t>Haemate</a:t>
            </a:r>
            <a:r>
              <a:rPr lang="tr-TR" dirty="0" smtClean="0"/>
              <a:t>-P </a:t>
            </a:r>
            <a:endParaRPr lang="tr-TR" dirty="0"/>
          </a:p>
        </p:txBody>
      </p:sp>
    </p:spTree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2" descr="VON WILLEBRAND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3" name="AutoShape 5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5" name="AutoShape 7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7 Resim"/>
          <p:cNvPicPr/>
          <p:nvPr/>
        </p:nvPicPr>
        <p:blipFill>
          <a:blip r:embed="rId3"/>
          <a:srcRect l="15372" t="2941" r="15494" b="2941"/>
          <a:stretch>
            <a:fillRect/>
          </a:stretch>
        </p:blipFill>
        <p:spPr bwMode="auto">
          <a:xfrm>
            <a:off x="2686929" y="1477107"/>
            <a:ext cx="6682154" cy="433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7" y="425450"/>
            <a:ext cx="60343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Platelet</a:t>
            </a:r>
            <a:r>
              <a:rPr lang="tr-TR" b="1" dirty="0" smtClean="0">
                <a:solidFill>
                  <a:schemeClr val="bg1"/>
                </a:solidFill>
              </a:rPr>
              <a:t> T</a:t>
            </a:r>
            <a:r>
              <a:rPr lang="tr-TR" b="1" dirty="0" smtClean="0">
                <a:solidFill>
                  <a:schemeClr val="bg1"/>
                </a:solidFill>
              </a:rPr>
              <a:t>ransfüzyonu</a:t>
            </a:r>
            <a:r>
              <a:rPr lang="tr-TR" b="1" dirty="0" smtClean="0">
                <a:solidFill>
                  <a:schemeClr val="bg1"/>
                </a:solidFill>
              </a:rPr>
              <a:t>:</a:t>
            </a:r>
            <a:endParaRPr lang="tr-TR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tr-TR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b="1" u="sng" dirty="0">
              <a:solidFill>
                <a:schemeClr val="bg1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1055076" y="1505243"/>
            <a:ext cx="1031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65538" name="AutoShape 2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0" name="AutoShape 4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542" name="AutoShape 6" descr="Topikal Traneksamik Asit ( Transamin ) - aciltıp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937846" y="2697872"/>
            <a:ext cx="9162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Yeterli </a:t>
            </a:r>
            <a:r>
              <a:rPr lang="tr-TR" dirty="0" smtClean="0"/>
              <a:t>dozda F 8 / </a:t>
            </a:r>
            <a:r>
              <a:rPr lang="tr-TR" dirty="0" err="1" smtClean="0"/>
              <a:t>vWF</a:t>
            </a:r>
            <a:r>
              <a:rPr lang="tr-TR" dirty="0" smtClean="0"/>
              <a:t> yerine </a:t>
            </a:r>
            <a:r>
              <a:rPr lang="tr-TR" dirty="0" smtClean="0"/>
              <a:t>koyma tedavisine </a:t>
            </a:r>
            <a:r>
              <a:rPr lang="tr-TR" dirty="0" smtClean="0"/>
              <a:t>rağmen kanamaları kontrol edilemeyen tip </a:t>
            </a:r>
            <a:r>
              <a:rPr lang="tr-TR" dirty="0" smtClean="0"/>
              <a:t>3 </a:t>
            </a:r>
            <a:r>
              <a:rPr lang="tr-TR" dirty="0" err="1" smtClean="0"/>
              <a:t>vWh</a:t>
            </a:r>
            <a:r>
              <a:rPr lang="tr-TR" dirty="0" smtClean="0"/>
              <a:t> ve </a:t>
            </a:r>
            <a:r>
              <a:rPr lang="tr-TR" dirty="0" err="1" smtClean="0"/>
              <a:t>platelet</a:t>
            </a:r>
            <a:r>
              <a:rPr lang="tr-TR" dirty="0" smtClean="0"/>
              <a:t> </a:t>
            </a:r>
            <a:r>
              <a:rPr lang="tr-TR" dirty="0" err="1" smtClean="0"/>
              <a:t>vWf</a:t>
            </a:r>
            <a:r>
              <a:rPr lang="tr-TR" dirty="0" smtClean="0"/>
              <a:t> eksik ağır tip 1 </a:t>
            </a:r>
            <a:r>
              <a:rPr lang="tr-TR" dirty="0" err="1" smtClean="0"/>
              <a:t>vWh</a:t>
            </a:r>
            <a:r>
              <a:rPr lang="tr-TR" dirty="0" smtClean="0"/>
              <a:t> olgularında </a:t>
            </a:r>
            <a:r>
              <a:rPr lang="tr-TR" dirty="0" err="1" smtClean="0"/>
              <a:t>platelet</a:t>
            </a:r>
            <a:r>
              <a:rPr lang="tr-TR" dirty="0" smtClean="0"/>
              <a:t> konsantresi </a:t>
            </a:r>
            <a:r>
              <a:rPr lang="tr-TR" dirty="0" smtClean="0"/>
              <a:t>verilir.</a:t>
            </a:r>
            <a:endParaRPr lang="tr-TR" dirty="0"/>
          </a:p>
        </p:txBody>
      </p:sp>
    </p:spTree>
  </p:cSld>
  <p:clrMapOvr>
    <a:masterClrMapping/>
  </p:clrMapOvr>
  <p:transition spd="slow"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2" descr="VON WILLEBRAND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3" name="AutoShape 5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5" name="AutoShape 7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8 Resim"/>
          <p:cNvPicPr/>
          <p:nvPr/>
        </p:nvPicPr>
        <p:blipFill>
          <a:blip r:embed="rId3"/>
          <a:srcRect l="21322" t="22059" r="23381" b="9354"/>
          <a:stretch>
            <a:fillRect/>
          </a:stretch>
        </p:blipFill>
        <p:spPr bwMode="auto">
          <a:xfrm>
            <a:off x="0" y="0"/>
            <a:ext cx="6035040" cy="38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/>
          <p:cNvPicPr/>
          <p:nvPr/>
        </p:nvPicPr>
        <p:blipFill>
          <a:blip r:embed="rId4"/>
          <a:srcRect l="21333" t="18235" r="23759" b="9036"/>
          <a:stretch>
            <a:fillRect/>
          </a:stretch>
        </p:blipFill>
        <p:spPr bwMode="auto">
          <a:xfrm>
            <a:off x="6330463" y="3108960"/>
            <a:ext cx="5861538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2" descr="VON WILLEBRAND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3" name="AutoShape 5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5" name="AutoShape 7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42897" y="4114434"/>
            <a:ext cx="3273073" cy="231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11497891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1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1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1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1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1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1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1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400" b="1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tr-TR" sz="2400" b="1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Rekombinant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vWF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: </a:t>
            </a:r>
            <a:r>
              <a:rPr kumimoji="0" lang="tr-T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VONVENDI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Uyuyan Güzel </a:t>
            </a: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Transpozon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Aracılı Gen Nakli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</a:t>
            </a:r>
            <a:r>
              <a:rPr lang="tr-TR" sz="2400" dirty="0" err="1" smtClean="0">
                <a:ea typeface="Times New Roman" pitchFamily="18" charset="0"/>
                <a:cs typeface="Calibri" pitchFamily="34" charset="0"/>
              </a:rPr>
              <a:t>N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on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viral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transgen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karaciğere yerleştiriliyor .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AutoShape 3" descr="VONVENDI® container and glass bottl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" name="11 Resim"/>
          <p:cNvPicPr/>
          <p:nvPr/>
        </p:nvPicPr>
        <p:blipFill>
          <a:blip r:embed="rId4"/>
          <a:srcRect l="57851" t="35294" r="-43" b="20588"/>
          <a:stretch>
            <a:fillRect/>
          </a:stretch>
        </p:blipFill>
        <p:spPr bwMode="auto">
          <a:xfrm>
            <a:off x="8959924" y="548200"/>
            <a:ext cx="243141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3315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0" y="504825"/>
            <a:ext cx="12192000" cy="1612900"/>
          </a:xfrm>
          <a:prstGeom prst="rect">
            <a:avLst/>
          </a:prstGeom>
          <a:solidFill>
            <a:srgbClr val="FF466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3317" name="矩形 4"/>
          <p:cNvSpPr>
            <a:spLocks noChangeArrowheads="1"/>
          </p:cNvSpPr>
          <p:nvPr/>
        </p:nvSpPr>
        <p:spPr bwMode="auto">
          <a:xfrm>
            <a:off x="0" y="4740275"/>
            <a:ext cx="12192000" cy="1612900"/>
          </a:xfrm>
          <a:prstGeom prst="rect">
            <a:avLst/>
          </a:prstGeom>
          <a:solidFill>
            <a:srgbClr val="FFA146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3318" name="矩形 5"/>
          <p:cNvSpPr>
            <a:spLocks noChangeArrowheads="1"/>
          </p:cNvSpPr>
          <p:nvPr/>
        </p:nvSpPr>
        <p:spPr bwMode="auto">
          <a:xfrm rot="5400000">
            <a:off x="-762000" y="2622550"/>
            <a:ext cx="6858000" cy="1612900"/>
          </a:xfrm>
          <a:prstGeom prst="rect">
            <a:avLst/>
          </a:prstGeom>
          <a:solidFill>
            <a:srgbClr val="22F2CC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3319" name="矩形 6"/>
          <p:cNvSpPr>
            <a:spLocks noChangeArrowheads="1"/>
          </p:cNvSpPr>
          <p:nvPr/>
        </p:nvSpPr>
        <p:spPr bwMode="auto">
          <a:xfrm rot="5400000">
            <a:off x="2711450" y="2613025"/>
            <a:ext cx="6858000" cy="1612900"/>
          </a:xfrm>
          <a:prstGeom prst="rect">
            <a:avLst/>
          </a:prstGeom>
          <a:solidFill>
            <a:srgbClr val="FF466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3320" name="矩形 7"/>
          <p:cNvSpPr>
            <a:spLocks noChangeArrowheads="1"/>
          </p:cNvSpPr>
          <p:nvPr/>
        </p:nvSpPr>
        <p:spPr bwMode="auto">
          <a:xfrm rot="5400000">
            <a:off x="6184900" y="2622550"/>
            <a:ext cx="6858000" cy="1612900"/>
          </a:xfrm>
          <a:prstGeom prst="rect">
            <a:avLst/>
          </a:prstGeom>
          <a:solidFill>
            <a:srgbClr val="FFA146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3321" name="矩形 8"/>
          <p:cNvSpPr>
            <a:spLocks noChangeArrowheads="1"/>
          </p:cNvSpPr>
          <p:nvPr/>
        </p:nvSpPr>
        <p:spPr bwMode="auto">
          <a:xfrm>
            <a:off x="317500" y="170034"/>
            <a:ext cx="11557000" cy="6292850"/>
          </a:xfrm>
          <a:prstGeom prst="rect">
            <a:avLst/>
          </a:prstGeom>
          <a:solidFill>
            <a:schemeClr val="bg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3322" name="圆角矩形 6"/>
          <p:cNvSpPr>
            <a:spLocks noChangeArrowheads="1"/>
          </p:cNvSpPr>
          <p:nvPr/>
        </p:nvSpPr>
        <p:spPr bwMode="auto">
          <a:xfrm>
            <a:off x="3446585" y="1155700"/>
            <a:ext cx="4107766" cy="912251"/>
          </a:xfrm>
          <a:prstGeom prst="roundRect">
            <a:avLst>
              <a:gd name="adj" fmla="val 16667"/>
            </a:avLst>
          </a:prstGeom>
          <a:solidFill>
            <a:srgbClr val="FF4664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3326" name="矩形 28"/>
          <p:cNvSpPr>
            <a:spLocks noChangeArrowheads="1"/>
          </p:cNvSpPr>
          <p:nvPr/>
        </p:nvSpPr>
        <p:spPr bwMode="auto">
          <a:xfrm>
            <a:off x="2082018" y="811945"/>
            <a:ext cx="6246056" cy="1365250"/>
          </a:xfrm>
          <a:prstGeom prst="rect">
            <a:avLst/>
          </a:prstGeom>
          <a:solidFill>
            <a:srgbClr val="FFFFFF">
              <a:alpha val="39999"/>
            </a:srgb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zh-CN" altLang="zh-CN">
              <a:solidFill>
                <a:srgbClr val="FFFFFF"/>
              </a:solidFill>
              <a:latin typeface="SimSun" pitchFamily="2" charset="-122"/>
              <a:sym typeface="SimSun" pitchFamily="2" charset="-122"/>
            </a:endParaRPr>
          </a:p>
        </p:txBody>
      </p:sp>
      <p:sp>
        <p:nvSpPr>
          <p:cNvPr id="13334" name="TextBox 4"/>
          <p:cNvSpPr>
            <a:spLocks noChangeArrowheads="1"/>
          </p:cNvSpPr>
          <p:nvPr/>
        </p:nvSpPr>
        <p:spPr bwMode="auto">
          <a:xfrm>
            <a:off x="970671" y="2733675"/>
            <a:ext cx="9495692" cy="258532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tr-TR" dirty="0" err="1">
                <a:latin typeface="+mn-lt"/>
              </a:rPr>
              <a:t>Von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Willebrand</a:t>
            </a:r>
            <a:r>
              <a:rPr lang="tr-TR" dirty="0">
                <a:latin typeface="+mn-lt"/>
              </a:rPr>
              <a:t> hastalığı temel olarak </a:t>
            </a:r>
            <a:r>
              <a:rPr lang="tr-TR" dirty="0" err="1">
                <a:latin typeface="+mn-lt"/>
              </a:rPr>
              <a:t>mukokütanöz</a:t>
            </a:r>
            <a:r>
              <a:rPr lang="tr-TR" dirty="0">
                <a:latin typeface="+mn-lt"/>
              </a:rPr>
              <a:t> kanama semptomları gösteren heterojen bir bozukluktur. Uygun tanının konması, </a:t>
            </a:r>
            <a:r>
              <a:rPr lang="tr-TR" dirty="0" smtClean="0">
                <a:latin typeface="+mn-lt"/>
              </a:rPr>
              <a:t>semptom şiddetinde </a:t>
            </a:r>
            <a:r>
              <a:rPr lang="tr-TR" dirty="0">
                <a:latin typeface="+mn-lt"/>
              </a:rPr>
              <a:t>önemli ölçüde değişkenlik, doğal olarak değişen </a:t>
            </a:r>
            <a:r>
              <a:rPr lang="tr-TR" dirty="0" err="1">
                <a:latin typeface="+mn-lt"/>
              </a:rPr>
              <a:t>vWF</a:t>
            </a:r>
            <a:r>
              <a:rPr lang="tr-TR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proteinkonsantrasyonları</a:t>
            </a:r>
            <a:r>
              <a:rPr lang="tr-TR" dirty="0">
                <a:latin typeface="+mn-lt"/>
              </a:rPr>
              <a:t> ve tek basit bir tanısal testin olmaması nedeni ile zorlaşabilir.Faktör ürünleri, alternatif tedaviler, gen tedavisi olasılığı dahil olmak üzere daha iyi izlenim stratejileri geliştirmek için araştırmalar devam etmektedir.</a:t>
            </a: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endParaRPr lang="en-US" b="1" dirty="0">
              <a:solidFill>
                <a:srgbClr val="3D6869"/>
              </a:solidFill>
              <a:latin typeface="Franklin Gothic Book" pitchFamily="34" charset="0"/>
              <a:ea typeface="Microsoft YaHei" pitchFamily="34" charset="-122"/>
              <a:sym typeface="Franklin Gothic Book" pitchFamily="34" charset="0"/>
            </a:endParaRPr>
          </a:p>
        </p:txBody>
      </p:sp>
      <p:sp>
        <p:nvSpPr>
          <p:cNvPr id="13335" name="矩形 37"/>
          <p:cNvSpPr>
            <a:spLocks noChangeArrowheads="1"/>
          </p:cNvSpPr>
          <p:nvPr/>
        </p:nvSpPr>
        <p:spPr bwMode="auto">
          <a:xfrm>
            <a:off x="4552950" y="4829175"/>
            <a:ext cx="4535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endParaRPr lang="zh-CN" altLang="en-US" sz="1400" dirty="0">
              <a:solidFill>
                <a:srgbClr val="3D6869"/>
              </a:solidFill>
              <a:latin typeface="Calibri" pitchFamily="34" charset="0"/>
              <a:sym typeface="SimSun" pitchFamily="2" charset="-122"/>
            </a:endParaRPr>
          </a:p>
        </p:txBody>
      </p:sp>
      <p:sp>
        <p:nvSpPr>
          <p:cNvPr id="25" name="24 Metin kutusu"/>
          <p:cNvSpPr txBox="1"/>
          <p:nvPr/>
        </p:nvSpPr>
        <p:spPr>
          <a:xfrm>
            <a:off x="4501662" y="1364567"/>
            <a:ext cx="4712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Sonuçlar</a:t>
            </a:r>
            <a:endParaRPr lang="tr-TR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2" descr="VON WILLEBRAND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3" name="AutoShape 5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5" name="AutoShape 7" descr="C:\Users\User\Desktop\red blood cell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0" y="0"/>
            <a:ext cx="11943471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1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1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1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1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1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1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100" b="1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99" name="AutoShape 3" descr="VONVENDI® container and glass bottles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0" y="0"/>
            <a:ext cx="11841703" cy="70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400" dirty="0" smtClean="0">
                <a:ea typeface="Times New Roman" pitchFamily="18" charset="0"/>
                <a:cs typeface="Calibri" pitchFamily="34" charset="0"/>
              </a:rPr>
              <a:t>R</a:t>
            </a:r>
            <a:r>
              <a:rPr lang="tr-TR" sz="2400" dirty="0" smtClean="0">
                <a:ea typeface="Times New Roman" pitchFamily="18" charset="0"/>
                <a:cs typeface="Calibri" pitchFamily="34" charset="0"/>
              </a:rPr>
              <a:t>eferanslar</a:t>
            </a:r>
            <a:endParaRPr lang="tr-TR" sz="2400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100" dirty="0" smtClean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Rick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ME: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vonWillebranddisease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.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Hematology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2003,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AmericanSociety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HematologyEducation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Program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Book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p:567-572.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Gill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JC: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Diagnosisandtreatment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vonWillebranddisease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HematolOncolClin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North Amer.2004,18:1277.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3.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RomaniT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Mourik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JA: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Biosynthesis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processingandsecretionof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vonWillebrandfactor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biologicalimplications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Best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PracticeandResearch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-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Clinical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Haematology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.2001; 14:240.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4.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RodeghieroF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Castaman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G, Dini E.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Epidemıologicalinvestigation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theprevalence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vonWillebrand’sdisease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Blood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1987; 69:454.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5. Gürsel T,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Bumin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Ç, Ç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Özaltin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S: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hastalığının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prevalansı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Doğa-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Turk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J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Med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Sci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,1992;16:324.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6.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Scheibel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vonWillebranddisease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Denmark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Demographyandtreatment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Haemmophilia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,1999, 5: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Suppl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2:71.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7.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Jaffe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EA,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Hoyer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LW,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NachmanRL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Synthesis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vonWillebrandfactorbyculturedhumanendothelialcells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ProcNatlAcadSci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USA. 1974; 71:1901.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8. Wagner DD,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Marder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VJ,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Biosynthesis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vonWillebrandfactorbyhumanendothelialcells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Processingstepsandtheirintracellularlocalısation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J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Cell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Biol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1984; 99:2123,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9.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Ruggieri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ZM,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Ware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J.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Thestructureandfunction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vonWillebrandfactor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Thromb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Haemost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.1987; 67:594.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10.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HoyerL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,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Rizza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CR ,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Tuddenham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EG.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vonWillebrandfactormultimerpatters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vonWillebrand’sdisease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J Haemotol1983;55:493.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11.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Ginsburg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Themolecularbiology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vonWillebranddisease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Haemophilia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1999,5(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suppl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2):19.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12.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Levy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GG,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NicholsWC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Lian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EC 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Mutations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a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member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theADAMST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gene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familycausethromboticthrombocytopenicpurpura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Nature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2001;413:488.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13.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Ruggeri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ZM: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Structure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vonWillebrandfactoranditsfunction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plateletadhesionandthrombusformation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Best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PracticeandResearch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-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Clinical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Haematology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,2001; 14:257.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14.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Mannucci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PM,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Ruggeir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ZM,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Pareti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FI. et al. 1-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Deamino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-8-D-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arginine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vasopressin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Anewpharmacologicalapproachtothemanagement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hemophiliaandvonWillebrand’sdiseaseLancet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1977;1:869.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15.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Soylemezoglu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O, Sultan N,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Gursel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T, et al.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Circulatingadhesionmolecules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ICAM-1, E-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selectin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andvonWillebrandfactor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Henoch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Schonleinpurpura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ArchDis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Child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1996;75:507.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16.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Hill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JC,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Endres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Brooks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J,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Buauer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HJ, et al.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Theeffect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ABO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bloodgroup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on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thediagnosis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vonWillebranddisease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Blood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1987; 69:1691.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17.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ItalianWorkingGroup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Spectrum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ofvonWillebranddiseaseBr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.J.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Haematol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1977;35:101.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18.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Bloom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A:The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vonWillebrand’ssyndrome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Seminars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Haematology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1980;17:215.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19.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Sadler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JE,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Mannucci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PM,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Berntorp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E. Et al.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Impact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diagnosisandtreatment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vonWillebranddisease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ThrombHaemost2000; 84:160.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20. Lee CA.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WomenandvonWillebrandsdisease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Haemophilia1999;5(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Suppl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2):38.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21. Kadir R,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EconomidesDL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,Sabin CA, Lee CA: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Frequency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inheritedbleedingdisorders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womenwithmenorrhagia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Lancet1998;351:485.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22.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Federicci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AB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andMannucci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PM.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Diagnosisandmanagementof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vonWillebrand’sdisease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Haemophilia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1999; 5 (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supl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2): 281.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23.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Giangrande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PLF: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Pregnancy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womenwithinheritedbleedingdisorders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World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Federation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Hemophilia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No:29, Feb2003.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24.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Ingerslev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J,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Gursel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Diagnosis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vonWillebrand’sdisease1999;5(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supp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2):50.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25.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Sadler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JE. A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revisedclassification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vonWillebranddisease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ThrombHaemost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1994;71:520.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26.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Rodeghiero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F,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andCastaman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G: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CongenitalvonWillebrand’sdisease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type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-1: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Definition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phenotypes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clinicalandlaboratoryassesment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Best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PracticeandResearch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-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Clinical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Haematology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.2001;321:335.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27. Miller CH,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Graham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JB,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Goldin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LR et al.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Genetics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classicalvonWillebranddisease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1.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Phenotypicvariationwithinfamilies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Blood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1979; 54:117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28.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Meyer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Fressinaud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Hilbert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L et al: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Type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2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vonWillebrand’sdiseasecausingdefectivevonWillebrand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’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factor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dependentplateletfunction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Best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PracticeandResearch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-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Clinical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Haematology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.2001; 14:349.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29.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Eikenboom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JCJ: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congenital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vonWillebrand’sdiseasetypeIII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clinicalmanifwstations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pathophysiologyandmolecularbiology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Best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PracticeandResearch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-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Clinical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Haematology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.2001;14:365.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30.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Meyer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Fresinaud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E,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Gaucher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C, et al. Gene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defects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150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unrelated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French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caseswithtype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2.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Fromthepatienttothegene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ThrombHaemost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1997;78:451.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31.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SadlerJEJE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Rodeghiero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F: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Provisionalcriteriaforthediagnosis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of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vonWillebrand’sdiseasetype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1. J ThrombHaemost2005; 3:755.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32.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Tengborn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L: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vonWillebrand’sdisease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in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Sweden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demograpyandtreatment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Haemopilia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1999; (</a:t>
            </a:r>
            <a:r>
              <a:rPr kumimoji="0" lang="tr-TR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supl</a:t>
            </a:r>
            <a:r>
              <a:rPr kumimoji="0" lang="tr-T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2):73.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İçerik Yer Tutucusu 9" descr="küçük, kişi, kız, çocuk içeren bir resim&#10;&#10;Açıklama otomatik olarak oluşturuldu">
            <a:extLst>
              <a:ext uri="{FF2B5EF4-FFF2-40B4-BE49-F238E27FC236}">
                <a16:creationId xmlns:a16="http://schemas.microsoft.com/office/drawing/2014/main" xmlns="" id="{88297199-058E-4C96-B86C-56208550F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65" y="248920"/>
            <a:ext cx="11589969" cy="6360160"/>
          </a:xfr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8B6AE22-0D56-4670-ADA2-7B43227C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A7798231-A798-4F48-AB45-1665CEB64C6D}"/>
              </a:ext>
            </a:extLst>
          </p:cNvPr>
          <p:cNvSpPr txBox="1"/>
          <p:nvPr/>
        </p:nvSpPr>
        <p:spPr>
          <a:xfrm>
            <a:off x="6858000" y="642594"/>
            <a:ext cx="433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TEŞEKKÜRLER..</a:t>
            </a:r>
          </a:p>
        </p:txBody>
      </p:sp>
    </p:spTree>
    <p:extLst>
      <p:ext uri="{BB962C8B-B14F-4D97-AF65-F5344CB8AC3E}">
        <p14:creationId xmlns:p14="http://schemas.microsoft.com/office/powerpoint/2010/main" xmlns="" val="4053795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Tarihçe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801858" y="1406769"/>
            <a:ext cx="110994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</a:t>
            </a:r>
            <a:r>
              <a:rPr lang="tr-TR" dirty="0" err="1" smtClean="0"/>
              <a:t>Proband</a:t>
            </a:r>
            <a:r>
              <a:rPr lang="tr-TR" dirty="0" smtClean="0"/>
              <a:t>, 5 yaşındayken değerlendirilen ve daha sonra aşırı </a:t>
            </a:r>
            <a:r>
              <a:rPr lang="tr-TR" dirty="0" err="1" smtClean="0"/>
              <a:t>menstrual</a:t>
            </a:r>
            <a:r>
              <a:rPr lang="tr-TR" dirty="0" smtClean="0"/>
              <a:t> kanama nedeniyle 13 yaşında ölen ve hastalığı şiddetli olan bir genç kızdı. Ayrıca hastanın 66 aile bireyi değerlendirildiğinde bunlardan 24’ünün de bu hastalıkla ilişkisi saptandı. 1926 yılında Dr. </a:t>
            </a:r>
            <a:r>
              <a:rPr lang="tr-TR" dirty="0" err="1" smtClean="0"/>
              <a:t>vonWillebrandmukokütanöz</a:t>
            </a:r>
            <a:r>
              <a:rPr lang="tr-TR" dirty="0" smtClean="0"/>
              <a:t> kanamalı ve </a:t>
            </a:r>
            <a:r>
              <a:rPr lang="tr-TR" dirty="0" err="1" smtClean="0"/>
              <a:t>otozomal</a:t>
            </a:r>
            <a:r>
              <a:rPr lang="tr-TR" dirty="0" smtClean="0"/>
              <a:t> kalıtımla geçen bu “yeni” kanama bozukluğuna kendi adını vererek buna “</a:t>
            </a:r>
            <a:r>
              <a:rPr lang="tr-TR" b="1" dirty="0" err="1" smtClean="0"/>
              <a:t>herediter</a:t>
            </a:r>
            <a:r>
              <a:rPr lang="tr-TR" b="1" dirty="0" smtClean="0"/>
              <a:t> </a:t>
            </a:r>
            <a:r>
              <a:rPr lang="tr-TR" b="1" dirty="0" err="1" smtClean="0"/>
              <a:t>psödohemofili</a:t>
            </a:r>
            <a:r>
              <a:rPr lang="tr-TR" dirty="0" smtClean="0"/>
              <a:t>” dedi 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  1950’li </a:t>
            </a:r>
            <a:r>
              <a:rPr lang="tr-TR" dirty="0" smtClean="0"/>
              <a:t>yıllarda FVIII için bir </a:t>
            </a:r>
            <a:r>
              <a:rPr lang="tr-TR" dirty="0" err="1" smtClean="0"/>
              <a:t>laboratuvar</a:t>
            </a:r>
            <a:r>
              <a:rPr lang="tr-TR" dirty="0" smtClean="0"/>
              <a:t> testi geliştirildi ve FVIII düzeyinin bu bireylerde azaldığı ve kısmen arındırılan FVIII (</a:t>
            </a:r>
            <a:r>
              <a:rPr lang="tr-TR" dirty="0" err="1" smtClean="0"/>
              <a:t>vWF</a:t>
            </a:r>
            <a:r>
              <a:rPr lang="tr-TR" dirty="0" smtClean="0"/>
              <a:t> içerir) plazma transfüzyonlarının kanama semptomlarını azaltabileceği görüldü . O zamanlar,</a:t>
            </a:r>
          </a:p>
          <a:p>
            <a:r>
              <a:rPr lang="tr-TR" dirty="0" smtClean="0"/>
              <a:t>uzamış kanama zamanı ve </a:t>
            </a:r>
            <a:r>
              <a:rPr lang="tr-TR" dirty="0" err="1" smtClean="0"/>
              <a:t>mukokütanöz</a:t>
            </a:r>
            <a:r>
              <a:rPr lang="tr-TR" dirty="0" smtClean="0"/>
              <a:t> kanama semptomlarına yol açan, bilinmeyen bu faktöre “</a:t>
            </a:r>
            <a:r>
              <a:rPr lang="tr-TR" b="1" dirty="0" err="1" smtClean="0"/>
              <a:t>von</a:t>
            </a:r>
            <a:r>
              <a:rPr lang="tr-TR" b="1" dirty="0" smtClean="0"/>
              <a:t> </a:t>
            </a:r>
            <a:r>
              <a:rPr lang="tr-TR" b="1" dirty="0" err="1" smtClean="0"/>
              <a:t>Willebrand</a:t>
            </a:r>
            <a:r>
              <a:rPr lang="tr-TR" b="1" dirty="0" smtClean="0"/>
              <a:t> </a:t>
            </a:r>
            <a:r>
              <a:rPr lang="tr-TR" b="1" dirty="0" smtClean="0"/>
              <a:t>faktörü</a:t>
            </a:r>
            <a:r>
              <a:rPr lang="tr-TR" dirty="0" smtClean="0"/>
              <a:t>” adı verildi. FVIII ve </a:t>
            </a:r>
            <a:r>
              <a:rPr lang="tr-TR" dirty="0" err="1" smtClean="0"/>
              <a:t>vWF</a:t>
            </a:r>
            <a:r>
              <a:rPr lang="tr-TR" dirty="0" smtClean="0"/>
              <a:t> 1980’li yıllarda iki ayrı protein olarak </a:t>
            </a:r>
            <a:r>
              <a:rPr lang="tr-TR" dirty="0" smtClean="0"/>
              <a:t>karakterize edildi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 dirty="0">
              <a:solidFill>
                <a:srgbClr val="FFFFFF"/>
              </a:solidFill>
            </a:endParaRPr>
          </a:p>
        </p:txBody>
      </p:sp>
      <p:sp>
        <p:nvSpPr>
          <p:cNvPr id="4100" name="等腰三角形 3"/>
          <p:cNvSpPr>
            <a:spLocks noChangeArrowheads="1"/>
          </p:cNvSpPr>
          <p:nvPr/>
        </p:nvSpPr>
        <p:spPr bwMode="auto">
          <a:xfrm>
            <a:off x="8435975" y="974725"/>
            <a:ext cx="2833688" cy="2636838"/>
          </a:xfrm>
          <a:prstGeom prst="triangle">
            <a:avLst>
              <a:gd name="adj" fmla="val 16389"/>
            </a:avLst>
          </a:prstGeom>
          <a:solidFill>
            <a:schemeClr val="bg1">
              <a:alpha val="32156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4101" name="直接连接符 10"/>
          <p:cNvCxnSpPr>
            <a:cxnSpLocks noChangeShapeType="1"/>
          </p:cNvCxnSpPr>
          <p:nvPr/>
        </p:nvCxnSpPr>
        <p:spPr bwMode="auto">
          <a:xfrm flipH="1">
            <a:off x="4329113" y="3937000"/>
            <a:ext cx="4297362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4102" name="组合 4"/>
          <p:cNvGrpSpPr>
            <a:grpSpLocks/>
          </p:cNvGrpSpPr>
          <p:nvPr/>
        </p:nvGrpSpPr>
        <p:grpSpPr bwMode="auto">
          <a:xfrm>
            <a:off x="1101725" y="2416175"/>
            <a:ext cx="3449638" cy="3605213"/>
            <a:chOff x="0" y="0"/>
            <a:chExt cx="3449737" cy="3606178"/>
          </a:xfrm>
        </p:grpSpPr>
        <p:sp>
          <p:nvSpPr>
            <p:cNvPr id="4105" name="等腰三角形 1"/>
            <p:cNvSpPr>
              <a:spLocks noChangeArrowheads="1"/>
            </p:cNvSpPr>
            <p:nvPr/>
          </p:nvSpPr>
          <p:spPr bwMode="auto">
            <a:xfrm rot="716823">
              <a:off x="0" y="0"/>
              <a:ext cx="3320428" cy="3450556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6" name="等腰三角形 8"/>
            <p:cNvSpPr>
              <a:spLocks noChangeArrowheads="1"/>
            </p:cNvSpPr>
            <p:nvPr/>
          </p:nvSpPr>
          <p:spPr bwMode="auto">
            <a:xfrm rot="-2580544">
              <a:off x="868895" y="1325164"/>
              <a:ext cx="2014750" cy="2281014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7" name="椭圆 11"/>
            <p:cNvSpPr>
              <a:spLocks noChangeArrowheads="1"/>
            </p:cNvSpPr>
            <p:nvPr/>
          </p:nvSpPr>
          <p:spPr bwMode="auto">
            <a:xfrm>
              <a:off x="3390865" y="1639209"/>
              <a:ext cx="58872" cy="5324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3" name="椭圆 13"/>
          <p:cNvSpPr>
            <a:spLocks noChangeArrowheads="1"/>
          </p:cNvSpPr>
          <p:nvPr/>
        </p:nvSpPr>
        <p:spPr bwMode="auto">
          <a:xfrm>
            <a:off x="8575675" y="3898900"/>
            <a:ext cx="74613" cy="746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4104" name="文本框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041650"/>
            <a:ext cx="35845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1514" y="292344"/>
            <a:ext cx="86296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etin kutusu"/>
          <p:cNvSpPr txBox="1"/>
          <p:nvPr/>
        </p:nvSpPr>
        <p:spPr>
          <a:xfrm>
            <a:off x="2025748" y="6035040"/>
            <a:ext cx="8904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pPr algn="just"/>
            <a:r>
              <a:rPr lang="tr-TR" b="1" dirty="0" smtClean="0"/>
              <a:t>                                 Orijinal </a:t>
            </a:r>
            <a:r>
              <a:rPr lang="tr-TR" b="1" dirty="0" err="1" smtClean="0"/>
              <a:t>vWh</a:t>
            </a:r>
            <a:r>
              <a:rPr lang="tr-TR" b="1" dirty="0" smtClean="0"/>
              <a:t> ailesi : 11 çocuk, 7 hasta, 4 ölüm (t ) </a:t>
            </a:r>
            <a:r>
              <a:rPr lang="tr-TR" b="1" dirty="0" smtClean="0"/>
              <a:t> </a:t>
            </a:r>
            <a:endParaRPr lang="tr-TR" dirty="0"/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r-TR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Epidemiyoloji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801858" y="1406769"/>
            <a:ext cx="110994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En </a:t>
            </a:r>
            <a:r>
              <a:rPr lang="tr-TR" dirty="0" smtClean="0"/>
              <a:t>sık </a:t>
            </a:r>
            <a:r>
              <a:rPr lang="tr-TR" dirty="0" smtClean="0"/>
              <a:t>görülen </a:t>
            </a:r>
            <a:r>
              <a:rPr lang="tr-TR" dirty="0" smtClean="0"/>
              <a:t>kalıtsal kanama </a:t>
            </a:r>
            <a:r>
              <a:rPr lang="tr-TR" dirty="0" err="1" smtClean="0"/>
              <a:t>diyatezlerinden</a:t>
            </a:r>
            <a:r>
              <a:rPr lang="tr-TR" dirty="0" smtClean="0"/>
              <a:t> </a:t>
            </a:r>
            <a:r>
              <a:rPr lang="tr-TR" dirty="0" smtClean="0"/>
              <a:t>biridir ve </a:t>
            </a:r>
            <a:r>
              <a:rPr lang="tr-TR" dirty="0" err="1" smtClean="0"/>
              <a:t>laboratuvar</a:t>
            </a:r>
            <a:r>
              <a:rPr lang="tr-TR" dirty="0" smtClean="0"/>
              <a:t> sonuçlarına göre genel popülasyonun %1’ni etkiler </a:t>
            </a:r>
            <a:r>
              <a:rPr lang="tr-TR" dirty="0" smtClean="0"/>
              <a:t>. </a:t>
            </a:r>
            <a:r>
              <a:rPr lang="tr-TR" dirty="0" smtClean="0"/>
              <a:t>Etkilenen bireylerin çoğunda hafif ila orta derecede kanama bulguları </a:t>
            </a:r>
            <a:r>
              <a:rPr lang="tr-TR" dirty="0" smtClean="0"/>
              <a:t>mevcuttur. </a:t>
            </a:r>
            <a:r>
              <a:rPr lang="tr-TR" dirty="0" err="1" smtClean="0"/>
              <a:t>vWH</a:t>
            </a:r>
            <a:r>
              <a:rPr lang="tr-TR" dirty="0" smtClean="0"/>
              <a:t> </a:t>
            </a:r>
            <a:r>
              <a:rPr lang="tr-TR" dirty="0" smtClean="0"/>
              <a:t>tüm ırklarda görülür ancak Finlandiya’nın </a:t>
            </a:r>
            <a:r>
              <a:rPr lang="tr-TR" dirty="0" err="1" smtClean="0"/>
              <a:t>Åland</a:t>
            </a:r>
            <a:r>
              <a:rPr lang="tr-TR" dirty="0" smtClean="0"/>
              <a:t> Adalarında, </a:t>
            </a:r>
            <a:r>
              <a:rPr lang="tr-TR" dirty="0" err="1" smtClean="0"/>
              <a:t>İsveçte</a:t>
            </a:r>
            <a:r>
              <a:rPr lang="tr-TR" dirty="0" smtClean="0"/>
              <a:t>, </a:t>
            </a:r>
            <a:r>
              <a:rPr lang="tr-TR" dirty="0" err="1" smtClean="0"/>
              <a:t>İsrailde</a:t>
            </a:r>
            <a:r>
              <a:rPr lang="tr-TR" dirty="0" smtClean="0"/>
              <a:t> ve İran’ın bazı bölgelerinde yüksek </a:t>
            </a:r>
            <a:r>
              <a:rPr lang="tr-TR" dirty="0" err="1" smtClean="0"/>
              <a:t>insidans</a:t>
            </a:r>
            <a:r>
              <a:rPr lang="tr-TR" dirty="0" smtClean="0"/>
              <a:t> gösteren yerel bölgeler </a:t>
            </a:r>
            <a:r>
              <a:rPr lang="tr-TR" dirty="0" smtClean="0"/>
              <a:t>vardır.</a:t>
            </a:r>
          </a:p>
          <a:p>
            <a:endParaRPr lang="tr-TR" dirty="0" smtClean="0"/>
          </a:p>
          <a:p>
            <a:r>
              <a:rPr lang="tr-TR" dirty="0" smtClean="0"/>
              <a:t>   Kanama </a:t>
            </a:r>
            <a:r>
              <a:rPr lang="tr-TR" dirty="0" smtClean="0"/>
              <a:t>semptomu ile sağlık kuruluşlarına başvuran </a:t>
            </a:r>
            <a:r>
              <a:rPr lang="tr-TR" dirty="0" smtClean="0"/>
              <a:t>hastaların sıklığı </a:t>
            </a:r>
            <a:r>
              <a:rPr lang="tr-TR" dirty="0" smtClean="0"/>
              <a:t>35-100/ milyon arasında olup bazı </a:t>
            </a:r>
            <a:r>
              <a:rPr lang="tr-TR" dirty="0" smtClean="0"/>
              <a:t>İskandinav</a:t>
            </a:r>
            <a:endParaRPr lang="tr-TR" dirty="0" smtClean="0"/>
          </a:p>
          <a:p>
            <a:r>
              <a:rPr lang="tr-TR" dirty="0" smtClean="0"/>
              <a:t>ülkelerinde </a:t>
            </a:r>
            <a:r>
              <a:rPr lang="tr-TR" dirty="0" smtClean="0"/>
              <a:t>200/ milyona </a:t>
            </a:r>
            <a:r>
              <a:rPr lang="tr-TR" dirty="0" smtClean="0"/>
              <a:t>kadar </a:t>
            </a:r>
            <a:r>
              <a:rPr lang="tr-TR" dirty="0" smtClean="0"/>
              <a:t>çıkar.</a:t>
            </a:r>
            <a:r>
              <a:rPr lang="tr-TR" dirty="0" smtClean="0"/>
              <a:t> </a:t>
            </a:r>
            <a:r>
              <a:rPr lang="tr-TR" dirty="0" smtClean="0"/>
              <a:t>Hastalığın </a:t>
            </a:r>
            <a:r>
              <a:rPr lang="tr-TR" dirty="0" smtClean="0"/>
              <a:t>ağır </a:t>
            </a:r>
            <a:r>
              <a:rPr lang="tr-TR" dirty="0" smtClean="0"/>
              <a:t>kanama eğilimi </a:t>
            </a:r>
            <a:r>
              <a:rPr lang="tr-TR" dirty="0" smtClean="0"/>
              <a:t>ile karakterize tipinin sıklığı </a:t>
            </a:r>
            <a:r>
              <a:rPr lang="tr-TR" dirty="0" smtClean="0"/>
              <a:t>1-5/ milyon </a:t>
            </a:r>
            <a:r>
              <a:rPr lang="tr-TR" dirty="0" smtClean="0"/>
              <a:t>olarak </a:t>
            </a:r>
            <a:r>
              <a:rPr lang="tr-TR" dirty="0" smtClean="0"/>
              <a:t>hesaplanmaktadır.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  Erkek </a:t>
            </a:r>
            <a:r>
              <a:rPr lang="tr-TR" dirty="0" smtClean="0"/>
              <a:t>ve kadınlar eşit şekilde etkilenir ancak erkeklerin genelde kadınlardan daha erken bulgular göstermesi nedeniyle hastalığın tanınma süreleri farklıdır. Kadınlar genelde gençlik döneminde ve </a:t>
            </a:r>
            <a:r>
              <a:rPr lang="tr-TR" dirty="0" err="1" smtClean="0"/>
              <a:t>menoraji</a:t>
            </a:r>
            <a:r>
              <a:rPr lang="tr-TR" dirty="0" smtClean="0"/>
              <a:t> semptomları ile ortaya çıkarlar.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6158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59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6148" name="矩形 23"/>
          <p:cNvSpPr>
            <a:spLocks noChangeArrowheads="1"/>
          </p:cNvSpPr>
          <p:nvPr/>
        </p:nvSpPr>
        <p:spPr bwMode="auto">
          <a:xfrm>
            <a:off x="858838" y="425450"/>
            <a:ext cx="44728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tr-TR" altLang="zh-CN" sz="24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vWf</a:t>
            </a:r>
            <a:r>
              <a:rPr lang="tr-TR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‘ün Yapısı ve </a:t>
            </a:r>
            <a:r>
              <a:rPr lang="tr-TR" altLang="zh-CN" sz="2400" b="1" dirty="0" err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Hemostazdaki</a:t>
            </a:r>
            <a:r>
              <a:rPr lang="tr-TR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Rolü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149" name="图片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474"/>
          <a:stretch>
            <a:fillRect/>
          </a:stretch>
        </p:blipFill>
        <p:spPr bwMode="auto">
          <a:xfrm>
            <a:off x="5445125" y="1638300"/>
            <a:ext cx="56864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1994" y="1343466"/>
            <a:ext cx="6790006" cy="551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16 Diyagram"/>
          <p:cNvGraphicFramePr/>
          <p:nvPr/>
        </p:nvGraphicFramePr>
        <p:xfrm>
          <a:off x="0" y="1197967"/>
          <a:ext cx="533165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